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9" r:id="rId1"/>
  </p:sldMasterIdLst>
  <p:notesMasterIdLst>
    <p:notesMasterId r:id="rId45"/>
  </p:notesMasterIdLst>
  <p:handoutMasterIdLst>
    <p:handoutMasterId r:id="rId46"/>
  </p:handoutMasterIdLst>
  <p:sldIdLst>
    <p:sldId id="425" r:id="rId2"/>
    <p:sldId id="413" r:id="rId3"/>
    <p:sldId id="414" r:id="rId4"/>
    <p:sldId id="412" r:id="rId5"/>
    <p:sldId id="426" r:id="rId6"/>
    <p:sldId id="419" r:id="rId7"/>
    <p:sldId id="420" r:id="rId8"/>
    <p:sldId id="430" r:id="rId9"/>
    <p:sldId id="427" r:id="rId10"/>
    <p:sldId id="428" r:id="rId11"/>
    <p:sldId id="429" r:id="rId12"/>
    <p:sldId id="431" r:id="rId13"/>
    <p:sldId id="463" r:id="rId14"/>
    <p:sldId id="457" r:id="rId15"/>
    <p:sldId id="458" r:id="rId16"/>
    <p:sldId id="459" r:id="rId17"/>
    <p:sldId id="460" r:id="rId18"/>
    <p:sldId id="461" r:id="rId19"/>
    <p:sldId id="462" r:id="rId20"/>
    <p:sldId id="421" r:id="rId21"/>
    <p:sldId id="433" r:id="rId22"/>
    <p:sldId id="454" r:id="rId23"/>
    <p:sldId id="434" r:id="rId24"/>
    <p:sldId id="464" r:id="rId25"/>
    <p:sldId id="465" r:id="rId26"/>
    <p:sldId id="466" r:id="rId27"/>
    <p:sldId id="467" r:id="rId28"/>
    <p:sldId id="468" r:id="rId29"/>
    <p:sldId id="435" r:id="rId30"/>
    <p:sldId id="456" r:id="rId31"/>
    <p:sldId id="436" r:id="rId32"/>
    <p:sldId id="438" r:id="rId33"/>
    <p:sldId id="437" r:id="rId34"/>
    <p:sldId id="439" r:id="rId35"/>
    <p:sldId id="440" r:id="rId36"/>
    <p:sldId id="446" r:id="rId37"/>
    <p:sldId id="447" r:id="rId38"/>
    <p:sldId id="448" r:id="rId39"/>
    <p:sldId id="449" r:id="rId40"/>
    <p:sldId id="450" r:id="rId41"/>
    <p:sldId id="451" r:id="rId42"/>
    <p:sldId id="452" r:id="rId43"/>
    <p:sldId id="424" r:id="rId44"/>
  </p:sldIdLst>
  <p:sldSz cx="10693400" cy="7561263"/>
  <p:notesSz cx="9942513" cy="6810375"/>
  <p:defaultTextStyle>
    <a:defPPr>
      <a:defRPr lang="en-US"/>
    </a:defPPr>
    <a:lvl1pPr algn="l" rtl="0" fontAlgn="base">
      <a:spcBef>
        <a:spcPct val="0"/>
      </a:spcBef>
      <a:spcAft>
        <a:spcPct val="50000"/>
      </a:spcAft>
      <a:buClr>
        <a:schemeClr val="accent2"/>
      </a:buClr>
      <a:buSzPct val="80000"/>
      <a:buFont typeface="Arial" charset="0"/>
      <a:defRPr sz="900" kern="1200">
        <a:solidFill>
          <a:schemeClr val="tx1"/>
        </a:solidFill>
        <a:latin typeface="EYInterstate Light" pitchFamily="2" charset="0"/>
        <a:ea typeface="+mn-ea"/>
        <a:cs typeface="+mn-cs"/>
      </a:defRPr>
    </a:lvl1pPr>
    <a:lvl2pPr marL="457200" algn="l" rtl="0" fontAlgn="base">
      <a:spcBef>
        <a:spcPct val="0"/>
      </a:spcBef>
      <a:spcAft>
        <a:spcPct val="50000"/>
      </a:spcAft>
      <a:buClr>
        <a:schemeClr val="accent2"/>
      </a:buClr>
      <a:buSzPct val="80000"/>
      <a:buFont typeface="Arial" charset="0"/>
      <a:defRPr sz="900" kern="1200">
        <a:solidFill>
          <a:schemeClr val="tx1"/>
        </a:solidFill>
        <a:latin typeface="EYInterstate Light" pitchFamily="2" charset="0"/>
        <a:ea typeface="+mn-ea"/>
        <a:cs typeface="+mn-cs"/>
      </a:defRPr>
    </a:lvl2pPr>
    <a:lvl3pPr marL="914400" algn="l" rtl="0" fontAlgn="base">
      <a:spcBef>
        <a:spcPct val="0"/>
      </a:spcBef>
      <a:spcAft>
        <a:spcPct val="50000"/>
      </a:spcAft>
      <a:buClr>
        <a:schemeClr val="accent2"/>
      </a:buClr>
      <a:buSzPct val="80000"/>
      <a:buFont typeface="Arial" charset="0"/>
      <a:defRPr sz="900" kern="1200">
        <a:solidFill>
          <a:schemeClr val="tx1"/>
        </a:solidFill>
        <a:latin typeface="EYInterstate Light" pitchFamily="2" charset="0"/>
        <a:ea typeface="+mn-ea"/>
        <a:cs typeface="+mn-cs"/>
      </a:defRPr>
    </a:lvl3pPr>
    <a:lvl4pPr marL="1371600" algn="l" rtl="0" fontAlgn="base">
      <a:spcBef>
        <a:spcPct val="0"/>
      </a:spcBef>
      <a:spcAft>
        <a:spcPct val="50000"/>
      </a:spcAft>
      <a:buClr>
        <a:schemeClr val="accent2"/>
      </a:buClr>
      <a:buSzPct val="80000"/>
      <a:buFont typeface="Arial" charset="0"/>
      <a:defRPr sz="900" kern="1200">
        <a:solidFill>
          <a:schemeClr val="tx1"/>
        </a:solidFill>
        <a:latin typeface="EYInterstate Light" pitchFamily="2" charset="0"/>
        <a:ea typeface="+mn-ea"/>
        <a:cs typeface="+mn-cs"/>
      </a:defRPr>
    </a:lvl4pPr>
    <a:lvl5pPr marL="1828800" algn="l" rtl="0" fontAlgn="base">
      <a:spcBef>
        <a:spcPct val="0"/>
      </a:spcBef>
      <a:spcAft>
        <a:spcPct val="50000"/>
      </a:spcAft>
      <a:buClr>
        <a:schemeClr val="accent2"/>
      </a:buClr>
      <a:buSzPct val="80000"/>
      <a:buFont typeface="Arial" charset="0"/>
      <a:defRPr sz="900" kern="1200">
        <a:solidFill>
          <a:schemeClr val="tx1"/>
        </a:solidFill>
        <a:latin typeface="EYInterstate Light" pitchFamily="2" charset="0"/>
        <a:ea typeface="+mn-ea"/>
        <a:cs typeface="+mn-cs"/>
      </a:defRPr>
    </a:lvl5pPr>
    <a:lvl6pPr marL="2286000" algn="l" defTabSz="914400" rtl="0" eaLnBrk="1" latinLnBrk="0" hangingPunct="1">
      <a:defRPr sz="900" kern="1200">
        <a:solidFill>
          <a:schemeClr val="tx1"/>
        </a:solidFill>
        <a:latin typeface="EYInterstate Light" pitchFamily="2" charset="0"/>
        <a:ea typeface="+mn-ea"/>
        <a:cs typeface="+mn-cs"/>
      </a:defRPr>
    </a:lvl6pPr>
    <a:lvl7pPr marL="2743200" algn="l" defTabSz="914400" rtl="0" eaLnBrk="1" latinLnBrk="0" hangingPunct="1">
      <a:defRPr sz="900" kern="1200">
        <a:solidFill>
          <a:schemeClr val="tx1"/>
        </a:solidFill>
        <a:latin typeface="EYInterstate Light" pitchFamily="2" charset="0"/>
        <a:ea typeface="+mn-ea"/>
        <a:cs typeface="+mn-cs"/>
      </a:defRPr>
    </a:lvl7pPr>
    <a:lvl8pPr marL="3200400" algn="l" defTabSz="914400" rtl="0" eaLnBrk="1" latinLnBrk="0" hangingPunct="1">
      <a:defRPr sz="900" kern="1200">
        <a:solidFill>
          <a:schemeClr val="tx1"/>
        </a:solidFill>
        <a:latin typeface="EYInterstate Light" pitchFamily="2" charset="0"/>
        <a:ea typeface="+mn-ea"/>
        <a:cs typeface="+mn-cs"/>
      </a:defRPr>
    </a:lvl8pPr>
    <a:lvl9pPr marL="3657600" algn="l" defTabSz="914400" rtl="0" eaLnBrk="1" latinLnBrk="0" hangingPunct="1">
      <a:defRPr sz="900" kern="1200">
        <a:solidFill>
          <a:schemeClr val="tx1"/>
        </a:solidFill>
        <a:latin typeface="EYInterstate Light" pitchFamily="2"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po Ercoli" initials="L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3CC"/>
    <a:srgbClr val="6699FF"/>
    <a:srgbClr val="FF33CC"/>
    <a:srgbClr val="1ADE00"/>
    <a:srgbClr val="B4B4B4"/>
    <a:srgbClr val="1EFF00"/>
    <a:srgbClr val="B41414"/>
    <a:srgbClr val="808080"/>
    <a:srgbClr val="FFD2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7" autoAdjust="0"/>
    <p:restoredTop sz="82553" autoAdjust="0"/>
  </p:normalViewPr>
  <p:slideViewPr>
    <p:cSldViewPr showGuides="1">
      <p:cViewPr>
        <p:scale>
          <a:sx n="90" d="100"/>
          <a:sy n="90" d="100"/>
        </p:scale>
        <p:origin x="-810" y="-78"/>
      </p:cViewPr>
      <p:guideLst>
        <p:guide orient="horz" pos="162"/>
        <p:guide orient="horz"/>
        <p:guide orient="horz" pos="4762"/>
        <p:guide orient="horz" pos="4525"/>
        <p:guide orient="horz" pos="1453"/>
        <p:guide orient="horz" pos="3207"/>
        <p:guide orient="horz" pos="3129"/>
        <p:guide orient="horz" pos="4195"/>
        <p:guide orient="horz" pos="2245"/>
        <p:guide orient="horz" pos="975"/>
        <p:guide orient="horz" pos="3311"/>
        <p:guide orient="horz" pos="3418"/>
        <p:guide orient="horz" pos="725"/>
        <p:guide/>
        <p:guide pos="6725"/>
        <p:guide pos="2479"/>
        <p:guide pos="5080"/>
        <p:guide pos="2321"/>
        <p:guide pos="540"/>
        <p:guide pos="4257"/>
        <p:guide pos="4417"/>
        <p:guide pos="6197"/>
      </p:guideLst>
    </p:cSldViewPr>
  </p:slideViewPr>
  <p:outlineViewPr>
    <p:cViewPr>
      <p:scale>
        <a:sx n="33" d="100"/>
        <a:sy n="33" d="100"/>
      </p:scale>
      <p:origin x="0" y="98238"/>
    </p:cViewPr>
  </p:outlineViewPr>
  <p:notesTextViewPr>
    <p:cViewPr>
      <p:scale>
        <a:sx n="100" d="100"/>
        <a:sy n="100" d="100"/>
      </p:scale>
      <p:origin x="0" y="0"/>
    </p:cViewPr>
  </p:notesTextViewPr>
  <p:sorterViewPr>
    <p:cViewPr>
      <p:scale>
        <a:sx n="100" d="100"/>
        <a:sy n="100" d="100"/>
      </p:scale>
      <p:origin x="0" y="1806"/>
    </p:cViewPr>
  </p:sorterViewPr>
  <p:notesViewPr>
    <p:cSldViewPr showGuides="1">
      <p:cViewPr>
        <p:scale>
          <a:sx n="66" d="100"/>
          <a:sy n="66" d="100"/>
        </p:scale>
        <p:origin x="-2592" y="-72"/>
      </p:cViewPr>
      <p:guideLst>
        <p:guide orient="horz" pos="2146"/>
        <p:guide pos="3133"/>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1086"/>
            <a:ext cx="4311829" cy="341935"/>
          </a:xfrm>
          <a:prstGeom prst="rect">
            <a:avLst/>
          </a:prstGeom>
          <a:noFill/>
          <a:ln w="9525">
            <a:noFill/>
            <a:miter lim="800000"/>
            <a:headEnd/>
            <a:tailEnd/>
          </a:ln>
          <a:effectLst/>
        </p:spPr>
        <p:txBody>
          <a:bodyPr vert="horz" wrap="square" lIns="19049" tIns="0" rIns="19049" bIns="0" numCol="1" anchor="t" anchorCtr="0" compatLnSpc="1">
            <a:prstTxWarp prst="textNoShape">
              <a:avLst/>
            </a:prstTxWarp>
          </a:bodyPr>
          <a:lstStyle>
            <a:lvl1pPr defTabSz="911984" eaLnBrk="0" hangingPunct="0">
              <a:spcAft>
                <a:spcPct val="0"/>
              </a:spcAft>
              <a:buClrTx/>
              <a:buSzTx/>
              <a:buFontTx/>
              <a:buNone/>
              <a:defRPr sz="1000" i="1">
                <a:latin typeface="Arial" charset="0"/>
              </a:defRPr>
            </a:lvl1pPr>
          </a:lstStyle>
          <a:p>
            <a:pPr>
              <a:defRPr/>
            </a:pPr>
            <a:endParaRPr lang="en-US" dirty="0">
              <a:latin typeface="Calibri" pitchFamily="34" charset="0"/>
            </a:endParaRPr>
          </a:p>
        </p:txBody>
      </p:sp>
      <p:sp>
        <p:nvSpPr>
          <p:cNvPr id="4099" name="Rectangle 3"/>
          <p:cNvSpPr>
            <a:spLocks noGrp="1" noChangeArrowheads="1"/>
          </p:cNvSpPr>
          <p:nvPr>
            <p:ph type="dt" sz="quarter" idx="1"/>
          </p:nvPr>
        </p:nvSpPr>
        <p:spPr bwMode="auto">
          <a:xfrm>
            <a:off x="5630688" y="-1086"/>
            <a:ext cx="4311827" cy="341935"/>
          </a:xfrm>
          <a:prstGeom prst="rect">
            <a:avLst/>
          </a:prstGeom>
          <a:noFill/>
          <a:ln w="9525">
            <a:noFill/>
            <a:miter lim="800000"/>
            <a:headEnd/>
            <a:tailEnd/>
          </a:ln>
          <a:effectLst/>
        </p:spPr>
        <p:txBody>
          <a:bodyPr vert="horz" wrap="square" lIns="19049" tIns="0" rIns="19049" bIns="0" numCol="1" anchor="t" anchorCtr="0" compatLnSpc="1">
            <a:prstTxWarp prst="textNoShape">
              <a:avLst/>
            </a:prstTxWarp>
          </a:bodyPr>
          <a:lstStyle>
            <a:lvl1pPr algn="r" defTabSz="911984" eaLnBrk="0" hangingPunct="0">
              <a:spcAft>
                <a:spcPct val="0"/>
              </a:spcAft>
              <a:buClrTx/>
              <a:buSzTx/>
              <a:buFontTx/>
              <a:buNone/>
              <a:defRPr sz="1000" i="1">
                <a:latin typeface="Arial" charset="0"/>
              </a:defRPr>
            </a:lvl1pPr>
          </a:lstStyle>
          <a:p>
            <a:pPr>
              <a:defRPr/>
            </a:pPr>
            <a:fld id="{103D39AF-512C-47A4-BCA3-E845DDAFC9B4}" type="datetime3">
              <a:rPr lang="en-US">
                <a:latin typeface="Calibri" pitchFamily="34" charset="0"/>
              </a:rPr>
              <a:pPr>
                <a:defRPr/>
              </a:pPr>
              <a:t>3 October 2012</a:t>
            </a:fld>
            <a:endParaRPr lang="en-US" dirty="0">
              <a:latin typeface="Calibri" pitchFamily="34" charset="0"/>
            </a:endParaRPr>
          </a:p>
        </p:txBody>
      </p:sp>
      <p:sp>
        <p:nvSpPr>
          <p:cNvPr id="4100" name="Rectangle 4"/>
          <p:cNvSpPr>
            <a:spLocks noGrp="1" noChangeArrowheads="1"/>
          </p:cNvSpPr>
          <p:nvPr>
            <p:ph type="sldNum" sz="quarter" idx="3"/>
          </p:nvPr>
        </p:nvSpPr>
        <p:spPr bwMode="auto">
          <a:xfrm>
            <a:off x="5630688" y="6469536"/>
            <a:ext cx="4311827" cy="341935"/>
          </a:xfrm>
          <a:prstGeom prst="rect">
            <a:avLst/>
          </a:prstGeom>
          <a:noFill/>
          <a:ln w="9525">
            <a:noFill/>
            <a:miter lim="800000"/>
            <a:headEnd/>
            <a:tailEnd/>
          </a:ln>
          <a:effectLst/>
        </p:spPr>
        <p:txBody>
          <a:bodyPr vert="horz" wrap="square" lIns="19049" tIns="0" rIns="19049" bIns="0" numCol="1" anchor="b" anchorCtr="0" compatLnSpc="1">
            <a:prstTxWarp prst="textNoShape">
              <a:avLst/>
            </a:prstTxWarp>
          </a:bodyPr>
          <a:lstStyle>
            <a:lvl5pPr marL="1828734" lvl="4" algn="r" defTabSz="911984" eaLnBrk="0" hangingPunct="0">
              <a:spcAft>
                <a:spcPct val="0"/>
              </a:spcAft>
              <a:buClrTx/>
              <a:buSzTx/>
              <a:buFontTx/>
              <a:buNone/>
              <a:defRPr sz="1000" i="1">
                <a:latin typeface="Arial" charset="0"/>
              </a:defRPr>
            </a:lvl5pPr>
          </a:lstStyle>
          <a:p>
            <a:pPr lvl="4">
              <a:defRPr/>
            </a:pPr>
            <a:fld id="{22B505C0-7908-4893-B1C9-A197C9277880}" type="slidenum">
              <a:rPr lang="en-US">
                <a:latin typeface="Calibri" pitchFamily="34" charset="0"/>
              </a:rPr>
              <a:pPr lvl="4">
                <a:defRPr/>
              </a:pPr>
              <a:t>‹#›</a:t>
            </a:fld>
            <a:endParaRPr lang="en-US" dirty="0">
              <a:latin typeface="Calibri" pitchFamily="34" charset="0"/>
            </a:endParaRPr>
          </a:p>
        </p:txBody>
      </p:sp>
      <p:sp>
        <p:nvSpPr>
          <p:cNvPr id="4101" name="Rectangle 5"/>
          <p:cNvSpPr>
            <a:spLocks noGrp="1" noChangeArrowheads="1"/>
          </p:cNvSpPr>
          <p:nvPr>
            <p:ph type="ftr" sz="quarter" idx="2"/>
          </p:nvPr>
        </p:nvSpPr>
        <p:spPr bwMode="auto">
          <a:xfrm>
            <a:off x="20905" y="6481514"/>
            <a:ext cx="4302540" cy="316888"/>
          </a:xfrm>
          <a:prstGeom prst="rect">
            <a:avLst/>
          </a:prstGeom>
          <a:noFill/>
          <a:ln w="9525">
            <a:noFill/>
            <a:miter lim="800000"/>
            <a:headEnd/>
            <a:tailEnd/>
          </a:ln>
          <a:effectLst/>
        </p:spPr>
        <p:txBody>
          <a:bodyPr vert="horz" wrap="square" lIns="14289" tIns="0" rIns="14289" bIns="0" numCol="1" anchor="b" anchorCtr="0" compatLnSpc="1">
            <a:prstTxWarp prst="textNoShape">
              <a:avLst/>
            </a:prstTxWarp>
          </a:bodyPr>
          <a:lstStyle>
            <a:lvl1pPr defTabSz="494124" eaLnBrk="0" hangingPunct="0">
              <a:spcAft>
                <a:spcPct val="0"/>
              </a:spcAft>
              <a:buClrTx/>
              <a:buSzTx/>
              <a:buFontTx/>
              <a:buNone/>
              <a:defRPr sz="700" i="1">
                <a:solidFill>
                  <a:schemeClr val="accent1"/>
                </a:solidFill>
                <a:latin typeface="Arial" charset="0"/>
              </a:defRPr>
            </a:lvl1pPr>
          </a:lstStyle>
          <a:p>
            <a:pPr>
              <a:defRPr/>
            </a:pPr>
            <a:endParaRPr lang="en-US" dirty="0">
              <a:latin typeface="Calibri" pitchFamily="34" charset="0"/>
            </a:endParaRPr>
          </a:p>
        </p:txBody>
      </p:sp>
    </p:spTree>
    <p:extLst>
      <p:ext uri="{BB962C8B-B14F-4D97-AF65-F5344CB8AC3E}">
        <p14:creationId xmlns:p14="http://schemas.microsoft.com/office/powerpoint/2010/main" xmlns="" val="32257781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 y="-1086"/>
            <a:ext cx="4311829" cy="341935"/>
          </a:xfrm>
          <a:prstGeom prst="rect">
            <a:avLst/>
          </a:prstGeom>
          <a:noFill/>
          <a:ln w="9525">
            <a:noFill/>
            <a:miter lim="800000"/>
            <a:headEnd/>
            <a:tailEnd/>
          </a:ln>
          <a:effectLst/>
        </p:spPr>
        <p:txBody>
          <a:bodyPr vert="horz" wrap="square" lIns="19049" tIns="0" rIns="19049" bIns="0" numCol="1" anchor="t" anchorCtr="0" compatLnSpc="1">
            <a:prstTxWarp prst="textNoShape">
              <a:avLst/>
            </a:prstTxWarp>
          </a:bodyPr>
          <a:lstStyle>
            <a:lvl1pPr defTabSz="911984" eaLnBrk="0" hangingPunct="0">
              <a:spcAft>
                <a:spcPct val="0"/>
              </a:spcAft>
              <a:buClrTx/>
              <a:buSzTx/>
              <a:buFontTx/>
              <a:buNone/>
              <a:defRPr sz="1000" i="1">
                <a:latin typeface="Calibri" pitchFamily="34" charset="0"/>
              </a:defRPr>
            </a:lvl1pPr>
          </a:lstStyle>
          <a:p>
            <a:pPr>
              <a:defRPr/>
            </a:pPr>
            <a:endParaRPr lang="en-US" dirty="0"/>
          </a:p>
        </p:txBody>
      </p:sp>
      <p:sp>
        <p:nvSpPr>
          <p:cNvPr id="2051" name="Rectangle 3"/>
          <p:cNvSpPr>
            <a:spLocks noGrp="1" noChangeArrowheads="1"/>
          </p:cNvSpPr>
          <p:nvPr>
            <p:ph type="dt" idx="1"/>
          </p:nvPr>
        </p:nvSpPr>
        <p:spPr bwMode="auto">
          <a:xfrm>
            <a:off x="5630688" y="-1086"/>
            <a:ext cx="4311827" cy="341935"/>
          </a:xfrm>
          <a:prstGeom prst="rect">
            <a:avLst/>
          </a:prstGeom>
          <a:noFill/>
          <a:ln w="9525">
            <a:noFill/>
            <a:miter lim="800000"/>
            <a:headEnd/>
            <a:tailEnd/>
          </a:ln>
          <a:effectLst/>
        </p:spPr>
        <p:txBody>
          <a:bodyPr vert="horz" wrap="square" lIns="19049" tIns="0" rIns="19049" bIns="0" numCol="1" anchor="t" anchorCtr="0" compatLnSpc="1">
            <a:prstTxWarp prst="textNoShape">
              <a:avLst/>
            </a:prstTxWarp>
          </a:bodyPr>
          <a:lstStyle>
            <a:lvl1pPr algn="r" defTabSz="911984" eaLnBrk="0" hangingPunct="0">
              <a:spcAft>
                <a:spcPct val="0"/>
              </a:spcAft>
              <a:buClrTx/>
              <a:buSzTx/>
              <a:buFontTx/>
              <a:buNone/>
              <a:defRPr sz="1000" i="1">
                <a:latin typeface="Calibri" pitchFamily="34" charset="0"/>
              </a:defRPr>
            </a:lvl1pPr>
          </a:lstStyle>
          <a:p>
            <a:pPr>
              <a:defRPr/>
            </a:pPr>
            <a:fld id="{D0819206-7356-4320-A13C-3FB851773C3A}" type="datetime3">
              <a:rPr lang="en-US" smtClean="0"/>
              <a:pPr>
                <a:defRPr/>
              </a:pPr>
              <a:t>3 October 2012</a:t>
            </a:fld>
            <a:endParaRPr lang="en-US" dirty="0"/>
          </a:p>
        </p:txBody>
      </p:sp>
      <p:sp>
        <p:nvSpPr>
          <p:cNvPr id="23556" name="Rectangle 4"/>
          <p:cNvSpPr>
            <a:spLocks noGrp="1" noRot="1" noChangeAspect="1" noChangeArrowheads="1" noTextEdit="1"/>
          </p:cNvSpPr>
          <p:nvPr>
            <p:ph type="sldImg" idx="2"/>
          </p:nvPr>
        </p:nvSpPr>
        <p:spPr bwMode="auto">
          <a:xfrm>
            <a:off x="3175000" y="515938"/>
            <a:ext cx="3595688" cy="2543175"/>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1325833" y="3235315"/>
            <a:ext cx="7290866" cy="3064343"/>
          </a:xfrm>
          <a:prstGeom prst="rect">
            <a:avLst/>
          </a:prstGeom>
          <a:noFill/>
          <a:ln w="9525">
            <a:noFill/>
            <a:miter lim="800000"/>
            <a:headEnd/>
            <a:tailEnd/>
          </a:ln>
          <a:effectLst/>
        </p:spPr>
        <p:txBody>
          <a:bodyPr vert="horz" wrap="square" lIns="90484" tIns="46041" rIns="90484" bIns="46041"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054" name="Rectangle 6"/>
          <p:cNvSpPr>
            <a:spLocks noGrp="1" noChangeArrowheads="1"/>
          </p:cNvSpPr>
          <p:nvPr>
            <p:ph type="ftr" sz="quarter" idx="4"/>
          </p:nvPr>
        </p:nvSpPr>
        <p:spPr bwMode="auto">
          <a:xfrm>
            <a:off x="2" y="6469536"/>
            <a:ext cx="4311829" cy="341935"/>
          </a:xfrm>
          <a:prstGeom prst="rect">
            <a:avLst/>
          </a:prstGeom>
          <a:noFill/>
          <a:ln w="9525">
            <a:noFill/>
            <a:miter lim="800000"/>
            <a:headEnd/>
            <a:tailEnd/>
          </a:ln>
          <a:effectLst/>
        </p:spPr>
        <p:txBody>
          <a:bodyPr vert="horz" wrap="square" lIns="19049" tIns="0" rIns="19049" bIns="0" numCol="1" anchor="b" anchorCtr="0" compatLnSpc="1">
            <a:prstTxWarp prst="textNoShape">
              <a:avLst/>
            </a:prstTxWarp>
          </a:bodyPr>
          <a:lstStyle>
            <a:lvl1pPr defTabSz="911984" eaLnBrk="0" hangingPunct="0">
              <a:spcAft>
                <a:spcPct val="0"/>
              </a:spcAft>
              <a:buClrTx/>
              <a:buSzTx/>
              <a:buFontTx/>
              <a:buNone/>
              <a:defRPr sz="1000" i="1">
                <a:latin typeface="Calibri" pitchFamily="34" charset="0"/>
              </a:defRPr>
            </a:lvl1pPr>
          </a:lstStyle>
          <a:p>
            <a:pPr>
              <a:defRPr/>
            </a:pPr>
            <a:endParaRPr lang="en-US" dirty="0"/>
          </a:p>
        </p:txBody>
      </p:sp>
      <p:sp>
        <p:nvSpPr>
          <p:cNvPr id="2055" name="Rectangle 7"/>
          <p:cNvSpPr>
            <a:spLocks noGrp="1" noChangeArrowheads="1"/>
          </p:cNvSpPr>
          <p:nvPr>
            <p:ph type="sldNum" sz="quarter" idx="5"/>
          </p:nvPr>
        </p:nvSpPr>
        <p:spPr bwMode="auto">
          <a:xfrm>
            <a:off x="5630688" y="6469536"/>
            <a:ext cx="4311827" cy="341935"/>
          </a:xfrm>
          <a:prstGeom prst="rect">
            <a:avLst/>
          </a:prstGeom>
          <a:noFill/>
          <a:ln w="9525">
            <a:noFill/>
            <a:miter lim="800000"/>
            <a:headEnd/>
            <a:tailEnd/>
          </a:ln>
          <a:effectLst/>
        </p:spPr>
        <p:txBody>
          <a:bodyPr vert="horz" wrap="square" lIns="19049" tIns="0" rIns="19049" bIns="0" numCol="1" anchor="b" anchorCtr="0" compatLnSpc="1">
            <a:prstTxWarp prst="textNoShape">
              <a:avLst/>
            </a:prstTxWarp>
          </a:bodyPr>
          <a:lstStyle>
            <a:lvl1pPr algn="r" defTabSz="911984" eaLnBrk="0" hangingPunct="0">
              <a:spcAft>
                <a:spcPct val="0"/>
              </a:spcAft>
              <a:buClrTx/>
              <a:buSzTx/>
              <a:buFontTx/>
              <a:buNone/>
              <a:defRPr sz="1000" i="1">
                <a:latin typeface="Calibri" pitchFamily="34" charset="0"/>
              </a:defRPr>
            </a:lvl1pPr>
          </a:lstStyle>
          <a:p>
            <a:pPr>
              <a:defRPr/>
            </a:pPr>
            <a:fld id="{D6A34487-4F48-425E-A304-49BC9447D884}" type="slidenum">
              <a:rPr lang="en-US" smtClean="0"/>
              <a:pPr>
                <a:defRPr/>
              </a:pPr>
              <a:t>‹#›</a:t>
            </a:fld>
            <a:endParaRPr lang="en-US" dirty="0"/>
          </a:p>
        </p:txBody>
      </p:sp>
    </p:spTree>
    <p:extLst>
      <p:ext uri="{BB962C8B-B14F-4D97-AF65-F5344CB8AC3E}">
        <p14:creationId xmlns:p14="http://schemas.microsoft.com/office/powerpoint/2010/main" xmlns="" val="3015234896"/>
      </p:ext>
    </p:extLst>
  </p:cSld>
  <p:clrMap bg1="lt1" tx1="dk1" bg2="lt2" tx2="dk2" accent1="accent1" accent2="accent2" accent3="accent3" accent4="accent4" accent5="accent5" accent6="accent6" hlink="hlink" folHlink="folHlink"/>
  <p:hf hdr="0" ftr="0"/>
  <p:notesStyle>
    <a:lvl1pPr algn="l" defTabSz="911225"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defTabSz="911225"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defTabSz="911225"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68425" algn="l" defTabSz="911225"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defTabSz="911225"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ext Placeholder 30"/>
          <p:cNvSpPr>
            <a:spLocks noGrp="1"/>
          </p:cNvSpPr>
          <p:nvPr>
            <p:ph type="body" sz="quarter" idx="35" hasCustomPrompt="1"/>
          </p:nvPr>
        </p:nvSpPr>
        <p:spPr>
          <a:xfrm>
            <a:off x="3935413" y="257175"/>
            <a:ext cx="3025775" cy="107722"/>
          </a:xfrm>
          <a:prstGeom prst="rect">
            <a:avLst/>
          </a:prstGeom>
        </p:spPr>
        <p:txBody>
          <a:bodyPr lIns="0" tIns="0" rIns="0" bIns="0"/>
          <a:lstStyle>
            <a:lvl1pPr>
              <a:defRPr lang="de-CH" sz="700" b="0" noProof="0" dirty="0" smtClean="0">
                <a:solidFill>
                  <a:srgbClr val="808080"/>
                </a:solidFill>
                <a:latin typeface="Calibri" pitchFamily="34" charset="0"/>
                <a:ea typeface="+mn-ea"/>
                <a:cs typeface="+mn-cs"/>
              </a:defRPr>
            </a:lvl1pPr>
          </a:lstStyle>
          <a:p>
            <a:pPr marL="0" lvl="0" indent="0" algn="l" defTabSz="1042988" rtl="0" eaLnBrk="0" fontAlgn="base" hangingPunct="0">
              <a:spcBef>
                <a:spcPct val="0"/>
              </a:spcBef>
              <a:spcAft>
                <a:spcPts val="600"/>
              </a:spcAft>
              <a:buClr>
                <a:schemeClr val="accent2"/>
              </a:buClr>
              <a:buFont typeface="Arial" charset="0"/>
            </a:pPr>
            <a:r>
              <a:rPr lang="de-CH" noProof="0" dirty="0" err="1" smtClean="0"/>
              <a:t>Titolo</a:t>
            </a:r>
            <a:r>
              <a:rPr lang="de-CH" noProof="0" dirty="0" smtClean="0"/>
              <a:t> </a:t>
            </a:r>
            <a:r>
              <a:rPr lang="de-CH" noProof="0" dirty="0" err="1" smtClean="0"/>
              <a:t>capitolo</a:t>
            </a:r>
            <a:endParaRPr lang="de-CH" noProof="0" dirty="0" smtClean="0"/>
          </a:p>
        </p:txBody>
      </p:sp>
      <p:sp>
        <p:nvSpPr>
          <p:cNvPr id="7" name="Rectangle 2"/>
          <p:cNvSpPr>
            <a:spLocks noGrp="1" noChangeArrowheads="1"/>
          </p:cNvSpPr>
          <p:nvPr>
            <p:ph type="title"/>
          </p:nvPr>
        </p:nvSpPr>
        <p:spPr bwMode="auto">
          <a:xfrm>
            <a:off x="3929458" y="1232073"/>
            <a:ext cx="5916642"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2400"/>
            </a:lvl1pPr>
          </a:lstStyle>
          <a:p>
            <a:pPr lvl="0"/>
            <a:r>
              <a:rPr lang="de-CH" noProof="0" dirty="0" err="1" smtClean="0"/>
              <a:t>Titolo</a:t>
            </a:r>
            <a:r>
              <a:rPr lang="de-CH" noProof="0" dirty="0" smtClean="0"/>
              <a:t> </a:t>
            </a:r>
            <a:r>
              <a:rPr lang="de-CH" noProof="0" dirty="0" err="1" smtClean="0"/>
              <a:t>paragrafo</a:t>
            </a:r>
            <a:endParaRPr lang="de-CH" noProof="0" dirty="0" smtClean="0"/>
          </a:p>
        </p:txBody>
      </p:sp>
      <p:sp>
        <p:nvSpPr>
          <p:cNvPr id="17" name="Textplatzhalter 8"/>
          <p:cNvSpPr>
            <a:spLocks noGrp="1"/>
          </p:cNvSpPr>
          <p:nvPr>
            <p:ph type="body" sz="quarter" idx="39" hasCustomPrompt="1"/>
          </p:nvPr>
        </p:nvSpPr>
        <p:spPr>
          <a:xfrm>
            <a:off x="3932347" y="2304525"/>
            <a:ext cx="2825641" cy="4343011"/>
          </a:xfrm>
          <a:prstGeom prst="rect">
            <a:avLst/>
          </a:prstGeom>
        </p:spPr>
        <p:txBody>
          <a:bodyPr lIns="0" tIns="0" rIns="0" bIns="0">
            <a:noAutofit/>
          </a:bodyPr>
          <a:lstStyle>
            <a:lvl1pPr>
              <a:spcAft>
                <a:spcPts val="425"/>
              </a:spcAft>
              <a:defRPr lang="de-DE" sz="900" dirty="0" smtClean="0">
                <a:solidFill>
                  <a:srgbClr val="808080"/>
                </a:solidFill>
                <a:latin typeface="Calibri" pitchFamily="34" charset="0"/>
                <a:ea typeface="+mn-ea"/>
                <a:cs typeface="+mn-cs"/>
              </a:defRPr>
            </a:lvl1pPr>
            <a:lvl2pPr>
              <a:spcAft>
                <a:spcPts val="425"/>
              </a:spcAft>
              <a:defRPr sz="900">
                <a:solidFill>
                  <a:srgbClr val="808080"/>
                </a:solidFill>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a:spcAft>
                <a:spcPts val="425"/>
              </a:spcAft>
              <a:buClr>
                <a:srgbClr val="1ADE00"/>
              </a:buClr>
              <a:buSzPct val="100000"/>
              <a:buFont typeface="Wingdings" pitchFamily="2" charset="2"/>
              <a:buChar char=""/>
              <a:defRPr sz="900">
                <a:solidFill>
                  <a:srgbClr val="808080"/>
                </a:solidFill>
              </a:defRPr>
            </a:lvl4pPr>
            <a:lvl5pPr>
              <a:spcAft>
                <a:spcPts val="425"/>
              </a:spcAft>
              <a:buClr>
                <a:schemeClr val="bg1">
                  <a:lumMod val="85000"/>
                </a:schemeClr>
              </a:buClr>
              <a:buSzPct val="100000"/>
              <a:buFont typeface="Wingdings" pitchFamily="2" charset="2"/>
              <a:buChar char=""/>
              <a:defRPr sz="900">
                <a:solidFill>
                  <a:srgbClr val="808080"/>
                </a:solidFill>
              </a:defRPr>
            </a:lvl5pPr>
          </a:lstStyle>
          <a:p>
            <a:pPr lvl="0"/>
            <a:r>
              <a:rPr lang="de-CH" noProof="0" dirty="0" smtClean="0"/>
              <a:t>Click to edit body text</a:t>
            </a:r>
          </a:p>
          <a:p>
            <a:pPr lvl="1"/>
            <a:r>
              <a:rPr lang="de-CH" noProof="0" dirty="0" smtClean="0"/>
              <a:t>Second level</a:t>
            </a:r>
          </a:p>
          <a:p>
            <a:pPr marL="0" lvl="2" indent="0" algn="l" defTabSz="1042988" rtl="0" eaLnBrk="0" fontAlgn="base" hangingPunct="0">
              <a:spcBef>
                <a:spcPct val="0"/>
              </a:spcBef>
              <a:spcAft>
                <a:spcPts val="600"/>
              </a:spcAft>
              <a:buClr>
                <a:srgbClr val="A5A5A5"/>
              </a:buClr>
              <a:buSzPct val="80000"/>
              <a:buFont typeface="Arial" charset="0"/>
              <a:buNone/>
            </a:pPr>
            <a:r>
              <a:rPr lang="it-IT" noProof="0" dirty="0" smtClean="0"/>
              <a:t>Third level</a:t>
            </a:r>
          </a:p>
          <a:p>
            <a:pPr lvl="3"/>
            <a:r>
              <a:rPr lang="de-CH" noProof="0" dirty="0" smtClean="0"/>
              <a:t>Fourth level</a:t>
            </a:r>
          </a:p>
          <a:p>
            <a:pPr lvl="4"/>
            <a:r>
              <a:rPr lang="de-CH" noProof="0" dirty="0" smtClean="0"/>
              <a:t>Bullet level</a:t>
            </a:r>
          </a:p>
        </p:txBody>
      </p:sp>
      <p:sp>
        <p:nvSpPr>
          <p:cNvPr id="18" name="Textplatzhalter 8"/>
          <p:cNvSpPr>
            <a:spLocks noGrp="1"/>
          </p:cNvSpPr>
          <p:nvPr>
            <p:ph type="body" sz="quarter" idx="40" hasCustomPrompt="1"/>
          </p:nvPr>
        </p:nvSpPr>
        <p:spPr>
          <a:xfrm>
            <a:off x="7012097" y="2304525"/>
            <a:ext cx="2825641" cy="4343011"/>
          </a:xfrm>
          <a:prstGeom prst="rect">
            <a:avLst/>
          </a:prstGeom>
        </p:spPr>
        <p:txBody>
          <a:bodyPr lIns="0" tIns="0" rIns="0" bIns="0">
            <a:noAutofit/>
          </a:bodyPr>
          <a:lstStyle>
            <a:lvl1pPr>
              <a:spcAft>
                <a:spcPts val="425"/>
              </a:spcAft>
              <a:defRPr lang="de-DE" sz="900" dirty="0" smtClean="0">
                <a:solidFill>
                  <a:srgbClr val="808080"/>
                </a:solidFill>
                <a:latin typeface="Calibri" pitchFamily="34" charset="0"/>
                <a:ea typeface="+mn-ea"/>
                <a:cs typeface="+mn-cs"/>
              </a:defRPr>
            </a:lvl1pPr>
            <a:lvl2pPr>
              <a:spcAft>
                <a:spcPts val="425"/>
              </a:spcAft>
              <a:defRPr sz="900">
                <a:solidFill>
                  <a:srgbClr val="808080"/>
                </a:solidFill>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a:spcAft>
                <a:spcPts val="425"/>
              </a:spcAft>
              <a:buClr>
                <a:srgbClr val="1ADE00"/>
              </a:buClr>
              <a:buSzPct val="100000"/>
              <a:buFont typeface="Wingdings" pitchFamily="2" charset="2"/>
              <a:buChar char=""/>
              <a:defRPr sz="900">
                <a:solidFill>
                  <a:srgbClr val="808080"/>
                </a:solidFill>
              </a:defRPr>
            </a:lvl4pPr>
            <a:lvl5pPr>
              <a:spcAft>
                <a:spcPts val="425"/>
              </a:spcAft>
              <a:buClr>
                <a:schemeClr val="bg1">
                  <a:lumMod val="85000"/>
                </a:schemeClr>
              </a:buClr>
              <a:buSzPct val="100000"/>
              <a:buFont typeface="Wingdings" pitchFamily="2" charset="2"/>
              <a:buChar char=""/>
              <a:defRPr sz="900">
                <a:solidFill>
                  <a:srgbClr val="808080"/>
                </a:solidFill>
              </a:defRPr>
            </a:lvl5pPr>
          </a:lstStyle>
          <a:p>
            <a:pPr lvl="0"/>
            <a:r>
              <a:rPr lang="de-CH" noProof="0" dirty="0" smtClean="0"/>
              <a:t>Click to edit body text</a:t>
            </a:r>
          </a:p>
          <a:p>
            <a:pPr lvl="1"/>
            <a:r>
              <a:rPr lang="de-CH" noProof="0" dirty="0" smtClean="0"/>
              <a:t>Second level</a:t>
            </a:r>
          </a:p>
          <a:p>
            <a:pPr marL="0" lvl="2" indent="0" algn="l" defTabSz="1042988" rtl="0" eaLnBrk="0" fontAlgn="base" hangingPunct="0">
              <a:spcBef>
                <a:spcPct val="0"/>
              </a:spcBef>
              <a:spcAft>
                <a:spcPts val="600"/>
              </a:spcAft>
              <a:buClr>
                <a:srgbClr val="A5A5A5"/>
              </a:buClr>
              <a:buSzPct val="80000"/>
              <a:buFont typeface="Arial" charset="0"/>
              <a:buNone/>
            </a:pPr>
            <a:r>
              <a:rPr lang="it-IT" noProof="0" dirty="0" smtClean="0"/>
              <a:t>Third level</a:t>
            </a:r>
          </a:p>
          <a:p>
            <a:pPr lvl="3"/>
            <a:r>
              <a:rPr lang="de-CH" noProof="0" dirty="0" smtClean="0"/>
              <a:t>Fourth level</a:t>
            </a:r>
          </a:p>
          <a:p>
            <a:pPr lvl="4"/>
            <a:r>
              <a:rPr lang="de-CH" noProof="0" dirty="0" smtClean="0"/>
              <a:t>Bullet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3929458" y="1232073"/>
            <a:ext cx="5916642"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CH" noProof="0" dirty="0" err="1" smtClean="0"/>
              <a:t>Titolo</a:t>
            </a:r>
            <a:r>
              <a:rPr lang="de-CH" noProof="0" dirty="0" smtClean="0"/>
              <a:t> </a:t>
            </a:r>
            <a:r>
              <a:rPr lang="de-CH" noProof="0" dirty="0" err="1" smtClean="0"/>
              <a:t>paragrafo</a:t>
            </a:r>
            <a:endParaRPr lang="de-CH" noProof="0" dirty="0" smtClean="0"/>
          </a:p>
        </p:txBody>
      </p:sp>
      <p:sp>
        <p:nvSpPr>
          <p:cNvPr id="9" name="Text Placeholder 30"/>
          <p:cNvSpPr>
            <a:spLocks noGrp="1"/>
          </p:cNvSpPr>
          <p:nvPr>
            <p:ph type="body" sz="quarter" idx="35" hasCustomPrompt="1"/>
          </p:nvPr>
        </p:nvSpPr>
        <p:spPr>
          <a:xfrm>
            <a:off x="3935413" y="257175"/>
            <a:ext cx="3025775" cy="107722"/>
          </a:xfrm>
          <a:prstGeom prst="rect">
            <a:avLst/>
          </a:prstGeom>
        </p:spPr>
        <p:txBody>
          <a:bodyPr lIns="0" tIns="0" rIns="0" bIns="0"/>
          <a:lstStyle>
            <a:lvl1pPr>
              <a:defRPr lang="de-CH" sz="700" b="0" noProof="0" dirty="0" smtClean="0">
                <a:solidFill>
                  <a:srgbClr val="808080"/>
                </a:solidFill>
                <a:latin typeface="Calibri" pitchFamily="34" charset="0"/>
                <a:ea typeface="+mn-ea"/>
                <a:cs typeface="+mn-cs"/>
              </a:defRPr>
            </a:lvl1pPr>
          </a:lstStyle>
          <a:p>
            <a:pPr marL="0" lvl="0" indent="0" algn="l" defTabSz="1042988" rtl="0" eaLnBrk="0" fontAlgn="base" hangingPunct="0">
              <a:spcBef>
                <a:spcPct val="0"/>
              </a:spcBef>
              <a:spcAft>
                <a:spcPts val="600"/>
              </a:spcAft>
              <a:buClr>
                <a:schemeClr val="accent2"/>
              </a:buClr>
              <a:buFont typeface="Arial" charset="0"/>
            </a:pPr>
            <a:r>
              <a:rPr lang="de-CH" noProof="0" dirty="0" err="1" smtClean="0"/>
              <a:t>Titolo</a:t>
            </a:r>
            <a:r>
              <a:rPr lang="de-CH" noProof="0" dirty="0" smtClean="0"/>
              <a:t> </a:t>
            </a:r>
            <a:r>
              <a:rPr lang="de-CH" noProof="0" dirty="0" err="1" smtClean="0"/>
              <a:t>capitolo</a:t>
            </a:r>
            <a:endParaRPr lang="de-CH" noProof="0" dirty="0" smtClean="0"/>
          </a:p>
        </p:txBody>
      </p:sp>
      <p:sp>
        <p:nvSpPr>
          <p:cNvPr id="12" name="Textplatzhalter 8"/>
          <p:cNvSpPr>
            <a:spLocks noGrp="1"/>
          </p:cNvSpPr>
          <p:nvPr>
            <p:ph type="body" sz="quarter" idx="38" hasCustomPrompt="1"/>
          </p:nvPr>
        </p:nvSpPr>
        <p:spPr>
          <a:xfrm>
            <a:off x="3935413" y="2304525"/>
            <a:ext cx="5902325" cy="4345513"/>
          </a:xfrm>
          <a:prstGeom prst="rect">
            <a:avLst/>
          </a:prstGeom>
        </p:spPr>
        <p:txBody>
          <a:bodyPr lIns="0" tIns="0" rIns="0" bIns="0">
            <a:noAutofit/>
          </a:bodyPr>
          <a:lstStyle>
            <a:lvl1pPr>
              <a:spcAft>
                <a:spcPts val="425"/>
              </a:spcAft>
              <a:defRPr lang="de-DE" sz="900" dirty="0" smtClean="0">
                <a:solidFill>
                  <a:srgbClr val="808080"/>
                </a:solidFill>
                <a:latin typeface="Calibri" pitchFamily="34" charset="0"/>
                <a:ea typeface="+mn-ea"/>
                <a:cs typeface="+mn-cs"/>
              </a:defRPr>
            </a:lvl1pPr>
            <a:lvl2pPr>
              <a:spcAft>
                <a:spcPts val="425"/>
              </a:spcAft>
              <a:defRPr sz="900">
                <a:solidFill>
                  <a:srgbClr val="808080"/>
                </a:solidFill>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a:spcAft>
                <a:spcPts val="425"/>
              </a:spcAft>
              <a:buClr>
                <a:srgbClr val="1ADE00"/>
              </a:buClr>
              <a:buSzPct val="100000"/>
              <a:buFont typeface="Wingdings" pitchFamily="2" charset="2"/>
              <a:buChar char=""/>
              <a:defRPr sz="900">
                <a:solidFill>
                  <a:srgbClr val="808080"/>
                </a:solidFill>
              </a:defRPr>
            </a:lvl4pPr>
            <a:lvl5pPr>
              <a:spcAft>
                <a:spcPts val="425"/>
              </a:spcAft>
              <a:buClr>
                <a:schemeClr val="bg1">
                  <a:lumMod val="85000"/>
                </a:schemeClr>
              </a:buClr>
              <a:buSzPct val="100000"/>
              <a:buFont typeface="Wingdings" pitchFamily="2" charset="2"/>
              <a:buChar char=""/>
              <a:defRPr sz="900">
                <a:solidFill>
                  <a:srgbClr val="808080"/>
                </a:solidFill>
              </a:defRPr>
            </a:lvl5pPr>
          </a:lstStyle>
          <a:p>
            <a:pPr lvl="0"/>
            <a:r>
              <a:rPr lang="de-CH" noProof="0" dirty="0" smtClean="0"/>
              <a:t>Click to edit body text</a:t>
            </a:r>
          </a:p>
          <a:p>
            <a:pPr lvl="1"/>
            <a:r>
              <a:rPr lang="de-CH" noProof="0" dirty="0" smtClean="0"/>
              <a:t>Second level</a:t>
            </a:r>
          </a:p>
          <a:p>
            <a:pPr marL="0" lvl="2" indent="0" algn="l" defTabSz="1042988" rtl="0" eaLnBrk="0" fontAlgn="base" hangingPunct="0">
              <a:spcBef>
                <a:spcPct val="0"/>
              </a:spcBef>
              <a:spcAft>
                <a:spcPts val="600"/>
              </a:spcAft>
              <a:buClr>
                <a:srgbClr val="A5A5A5"/>
              </a:buClr>
              <a:buSzPct val="80000"/>
              <a:buFont typeface="Arial" charset="0"/>
              <a:buNone/>
            </a:pPr>
            <a:r>
              <a:rPr lang="it-IT" noProof="0" dirty="0" smtClean="0"/>
              <a:t>Third level</a:t>
            </a:r>
          </a:p>
          <a:p>
            <a:pPr lvl="3"/>
            <a:r>
              <a:rPr lang="de-CH" noProof="0" dirty="0" smtClean="0"/>
              <a:t>Fourth level</a:t>
            </a:r>
          </a:p>
          <a:p>
            <a:pPr lvl="4"/>
            <a:r>
              <a:rPr lang="de-CH" noProof="0" dirty="0" smtClean="0"/>
              <a:t>Bullet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p:cNvSpPr/>
          <p:nvPr userDrawn="1"/>
        </p:nvSpPr>
        <p:spPr bwMode="auto">
          <a:xfrm>
            <a:off x="857250" y="2306639"/>
            <a:ext cx="2827337" cy="4343400"/>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14" name="Text Placeholder 11"/>
          <p:cNvSpPr>
            <a:spLocks noGrp="1"/>
          </p:cNvSpPr>
          <p:nvPr>
            <p:ph type="body" sz="quarter" idx="41" hasCustomPrompt="1"/>
          </p:nvPr>
        </p:nvSpPr>
        <p:spPr>
          <a:xfrm>
            <a:off x="857250" y="2304524"/>
            <a:ext cx="2827338" cy="717459"/>
          </a:xfrm>
          <a:prstGeom prst="rect">
            <a:avLst/>
          </a:prstGeom>
        </p:spPr>
        <p:txBody>
          <a:bodyPr lIns="180000" tIns="180000" rIns="180000" bIns="180000"/>
          <a:lstStyle>
            <a:lvl1pPr>
              <a:defRPr sz="1000" b="1">
                <a:solidFill>
                  <a:schemeClr val="bg1"/>
                </a:solidFill>
              </a:defRPr>
            </a:lvl1pPr>
            <a:lvl2pPr>
              <a:defRPr sz="800" b="1">
                <a:solidFill>
                  <a:schemeClr val="bg1"/>
                </a:solidFill>
              </a:defRPr>
            </a:lvl2pPr>
            <a:lvl3pPr marL="0" indent="0">
              <a:spcAft>
                <a:spcPts val="0"/>
              </a:spcAft>
              <a:buNone/>
              <a:defRPr b="1">
                <a:solidFill>
                  <a:schemeClr val="tx2"/>
                </a:solidFill>
              </a:defRPr>
            </a:lvl3pPr>
            <a:lvl4pPr marL="0" indent="0">
              <a:spcAft>
                <a:spcPts val="0"/>
              </a:spcAft>
              <a:buNone/>
              <a:defRPr i="1">
                <a:solidFill>
                  <a:schemeClr val="tx2"/>
                </a:solidFill>
              </a:defRPr>
            </a:lvl4pPr>
            <a:lvl5pPr marL="180975" indent="-180975">
              <a:spcAft>
                <a:spcPts val="0"/>
              </a:spcAft>
              <a:buFont typeface="Arial" pitchFamily="34" charset="0"/>
              <a:buChar char="►"/>
              <a:defRPr>
                <a:solidFill>
                  <a:schemeClr val="tx2"/>
                </a:solidFill>
              </a:defRPr>
            </a:lvl5pPr>
          </a:lstStyle>
          <a:p>
            <a:pPr lvl="0"/>
            <a:r>
              <a:rPr lang="de-CH" noProof="0" dirty="0" smtClean="0"/>
              <a:t>Click </a:t>
            </a:r>
            <a:r>
              <a:rPr lang="de-CH" noProof="0" dirty="0" err="1" smtClean="0"/>
              <a:t>to</a:t>
            </a:r>
            <a:r>
              <a:rPr lang="de-CH" noProof="0" dirty="0" smtClean="0"/>
              <a:t> </a:t>
            </a:r>
            <a:r>
              <a:rPr lang="de-CH" noProof="0" dirty="0" err="1" smtClean="0"/>
              <a:t>edit</a:t>
            </a:r>
            <a:r>
              <a:rPr lang="de-CH" noProof="0" dirty="0" smtClean="0"/>
              <a:t> Master </a:t>
            </a:r>
            <a:r>
              <a:rPr lang="de-CH" noProof="0" dirty="0" err="1" smtClean="0"/>
              <a:t>text</a:t>
            </a:r>
            <a:r>
              <a:rPr lang="de-CH" noProof="0" dirty="0" smtClean="0"/>
              <a:t> </a:t>
            </a:r>
            <a:r>
              <a:rPr lang="de-CH" noProof="0" dirty="0" err="1" smtClean="0"/>
              <a:t>styles</a:t>
            </a:r>
            <a:endParaRPr lang="de-CH" noProof="0" dirty="0" smtClean="0"/>
          </a:p>
          <a:p>
            <a:pPr lvl="1"/>
            <a:r>
              <a:rPr lang="de-CH" noProof="0" dirty="0" smtClean="0"/>
              <a:t>Second </a:t>
            </a:r>
            <a:r>
              <a:rPr lang="de-CH" noProof="0" dirty="0" err="1" smtClean="0"/>
              <a:t>level</a:t>
            </a:r>
            <a:endParaRPr lang="de-CH" noProof="0" dirty="0" smtClean="0"/>
          </a:p>
        </p:txBody>
      </p:sp>
      <p:sp>
        <p:nvSpPr>
          <p:cNvPr id="15" name="Rectangle 2"/>
          <p:cNvSpPr>
            <a:spLocks noGrp="1" noChangeArrowheads="1"/>
          </p:cNvSpPr>
          <p:nvPr>
            <p:ph type="title"/>
          </p:nvPr>
        </p:nvSpPr>
        <p:spPr bwMode="auto">
          <a:xfrm>
            <a:off x="3929458" y="1232073"/>
            <a:ext cx="5916642"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CH" noProof="0" dirty="0" err="1" smtClean="0"/>
              <a:t>Titolo</a:t>
            </a:r>
            <a:r>
              <a:rPr lang="de-CH" noProof="0" dirty="0" smtClean="0"/>
              <a:t> </a:t>
            </a:r>
            <a:r>
              <a:rPr lang="de-CH" noProof="0" dirty="0" err="1" smtClean="0"/>
              <a:t>paragrafo</a:t>
            </a:r>
            <a:endParaRPr lang="de-CH" noProof="0" dirty="0" smtClean="0"/>
          </a:p>
        </p:txBody>
      </p:sp>
      <p:sp>
        <p:nvSpPr>
          <p:cNvPr id="18" name="Text Placeholder 30"/>
          <p:cNvSpPr>
            <a:spLocks noGrp="1"/>
          </p:cNvSpPr>
          <p:nvPr>
            <p:ph type="body" sz="quarter" idx="35" hasCustomPrompt="1"/>
          </p:nvPr>
        </p:nvSpPr>
        <p:spPr>
          <a:xfrm>
            <a:off x="3935413" y="257175"/>
            <a:ext cx="3025775" cy="107722"/>
          </a:xfrm>
          <a:prstGeom prst="rect">
            <a:avLst/>
          </a:prstGeom>
        </p:spPr>
        <p:txBody>
          <a:bodyPr lIns="0" tIns="0" rIns="0" bIns="0"/>
          <a:lstStyle>
            <a:lvl1pPr>
              <a:defRPr lang="de-CH" sz="700" b="0" noProof="0" dirty="0" smtClean="0">
                <a:solidFill>
                  <a:srgbClr val="808080"/>
                </a:solidFill>
                <a:latin typeface="Calibri" pitchFamily="34" charset="0"/>
                <a:ea typeface="+mn-ea"/>
                <a:cs typeface="+mn-cs"/>
              </a:defRPr>
            </a:lvl1pPr>
          </a:lstStyle>
          <a:p>
            <a:pPr marL="0" lvl="0" indent="0" algn="l" defTabSz="1042988" rtl="0" eaLnBrk="0" fontAlgn="base" hangingPunct="0">
              <a:spcBef>
                <a:spcPct val="0"/>
              </a:spcBef>
              <a:spcAft>
                <a:spcPts val="600"/>
              </a:spcAft>
              <a:buClr>
                <a:schemeClr val="accent2"/>
              </a:buClr>
              <a:buFont typeface="Arial" charset="0"/>
            </a:pPr>
            <a:r>
              <a:rPr lang="de-CH" noProof="0" dirty="0" err="1" smtClean="0"/>
              <a:t>Titolo</a:t>
            </a:r>
            <a:r>
              <a:rPr lang="de-CH" noProof="0" dirty="0" smtClean="0"/>
              <a:t> </a:t>
            </a:r>
            <a:r>
              <a:rPr lang="de-CH" noProof="0" dirty="0" err="1" smtClean="0"/>
              <a:t>capitolo</a:t>
            </a:r>
            <a:endParaRPr lang="de-CH" noProof="0" dirty="0" smtClean="0"/>
          </a:p>
        </p:txBody>
      </p:sp>
      <p:sp>
        <p:nvSpPr>
          <p:cNvPr id="20" name="Textplatzhalter 8"/>
          <p:cNvSpPr>
            <a:spLocks noGrp="1"/>
          </p:cNvSpPr>
          <p:nvPr>
            <p:ph type="body" sz="quarter" idx="39" hasCustomPrompt="1"/>
          </p:nvPr>
        </p:nvSpPr>
        <p:spPr>
          <a:xfrm>
            <a:off x="3932347" y="2304525"/>
            <a:ext cx="2825641" cy="4343011"/>
          </a:xfrm>
          <a:prstGeom prst="rect">
            <a:avLst/>
          </a:prstGeom>
        </p:spPr>
        <p:txBody>
          <a:bodyPr lIns="0" tIns="0" rIns="0" bIns="0">
            <a:noAutofit/>
          </a:bodyPr>
          <a:lstStyle>
            <a:lvl1pPr>
              <a:spcAft>
                <a:spcPts val="425"/>
              </a:spcAft>
              <a:defRPr lang="de-DE" sz="900" dirty="0" smtClean="0">
                <a:solidFill>
                  <a:srgbClr val="808080"/>
                </a:solidFill>
                <a:latin typeface="Calibri" pitchFamily="34" charset="0"/>
                <a:ea typeface="+mn-ea"/>
                <a:cs typeface="+mn-cs"/>
              </a:defRPr>
            </a:lvl1pPr>
            <a:lvl2pPr>
              <a:spcAft>
                <a:spcPts val="425"/>
              </a:spcAft>
              <a:defRPr sz="900">
                <a:solidFill>
                  <a:srgbClr val="808080"/>
                </a:solidFill>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a:spcAft>
                <a:spcPts val="425"/>
              </a:spcAft>
              <a:buClr>
                <a:srgbClr val="1ADE00"/>
              </a:buClr>
              <a:buSzPct val="100000"/>
              <a:buFont typeface="Wingdings" pitchFamily="2" charset="2"/>
              <a:buChar char=""/>
              <a:defRPr sz="900">
                <a:solidFill>
                  <a:srgbClr val="808080"/>
                </a:solidFill>
              </a:defRPr>
            </a:lvl4pPr>
            <a:lvl5pPr>
              <a:spcAft>
                <a:spcPts val="425"/>
              </a:spcAft>
              <a:buClr>
                <a:schemeClr val="bg1">
                  <a:lumMod val="85000"/>
                </a:schemeClr>
              </a:buClr>
              <a:buSzPct val="100000"/>
              <a:buFont typeface="Wingdings" pitchFamily="2" charset="2"/>
              <a:buChar char=""/>
              <a:defRPr sz="900">
                <a:solidFill>
                  <a:srgbClr val="808080"/>
                </a:solidFill>
              </a:defRPr>
            </a:lvl5pPr>
          </a:lstStyle>
          <a:p>
            <a:pPr lvl="0"/>
            <a:r>
              <a:rPr lang="de-CH" noProof="0" dirty="0" smtClean="0"/>
              <a:t>Click to edit body text</a:t>
            </a:r>
          </a:p>
          <a:p>
            <a:pPr lvl="1"/>
            <a:r>
              <a:rPr lang="de-CH" noProof="0" dirty="0" smtClean="0"/>
              <a:t>Second level</a:t>
            </a:r>
          </a:p>
          <a:p>
            <a:pPr marL="0" lvl="2" indent="0" algn="l" defTabSz="1042988" rtl="0" eaLnBrk="0" fontAlgn="base" hangingPunct="0">
              <a:spcBef>
                <a:spcPct val="0"/>
              </a:spcBef>
              <a:spcAft>
                <a:spcPts val="600"/>
              </a:spcAft>
              <a:buClr>
                <a:srgbClr val="A5A5A5"/>
              </a:buClr>
              <a:buSzPct val="80000"/>
              <a:buFont typeface="Arial" charset="0"/>
              <a:buNone/>
            </a:pPr>
            <a:r>
              <a:rPr lang="it-IT" noProof="0" dirty="0" smtClean="0"/>
              <a:t>Third level</a:t>
            </a:r>
          </a:p>
          <a:p>
            <a:pPr lvl="3"/>
            <a:r>
              <a:rPr lang="de-CH" noProof="0" dirty="0" smtClean="0"/>
              <a:t>Fourth level</a:t>
            </a:r>
          </a:p>
          <a:p>
            <a:pPr lvl="4"/>
            <a:r>
              <a:rPr lang="de-CH" noProof="0" dirty="0" smtClean="0"/>
              <a:t>Bullet level</a:t>
            </a:r>
          </a:p>
        </p:txBody>
      </p:sp>
      <p:sp>
        <p:nvSpPr>
          <p:cNvPr id="22" name="Textplatzhalter 8"/>
          <p:cNvSpPr>
            <a:spLocks noGrp="1"/>
          </p:cNvSpPr>
          <p:nvPr>
            <p:ph type="body" sz="quarter" idx="40" hasCustomPrompt="1"/>
          </p:nvPr>
        </p:nvSpPr>
        <p:spPr>
          <a:xfrm>
            <a:off x="7012097" y="2304525"/>
            <a:ext cx="2825641" cy="4343011"/>
          </a:xfrm>
          <a:prstGeom prst="rect">
            <a:avLst/>
          </a:prstGeom>
        </p:spPr>
        <p:txBody>
          <a:bodyPr lIns="0" tIns="0" rIns="0" bIns="0">
            <a:noAutofit/>
          </a:bodyPr>
          <a:lstStyle>
            <a:lvl1pPr>
              <a:spcAft>
                <a:spcPts val="425"/>
              </a:spcAft>
              <a:defRPr lang="de-DE" sz="900" dirty="0" smtClean="0">
                <a:solidFill>
                  <a:srgbClr val="808080"/>
                </a:solidFill>
                <a:latin typeface="Calibri" pitchFamily="34" charset="0"/>
                <a:ea typeface="+mn-ea"/>
                <a:cs typeface="+mn-cs"/>
              </a:defRPr>
            </a:lvl1pPr>
            <a:lvl2pPr>
              <a:spcAft>
                <a:spcPts val="425"/>
              </a:spcAft>
              <a:defRPr sz="900">
                <a:solidFill>
                  <a:srgbClr val="808080"/>
                </a:solidFill>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a:spcAft>
                <a:spcPts val="425"/>
              </a:spcAft>
              <a:buClr>
                <a:srgbClr val="1ADE00"/>
              </a:buClr>
              <a:buSzPct val="100000"/>
              <a:buFont typeface="Wingdings" pitchFamily="2" charset="2"/>
              <a:buChar char=""/>
              <a:defRPr sz="900">
                <a:solidFill>
                  <a:srgbClr val="808080"/>
                </a:solidFill>
              </a:defRPr>
            </a:lvl4pPr>
            <a:lvl5pPr>
              <a:spcAft>
                <a:spcPts val="425"/>
              </a:spcAft>
              <a:buClr>
                <a:schemeClr val="bg1">
                  <a:lumMod val="85000"/>
                </a:schemeClr>
              </a:buClr>
              <a:buSzPct val="100000"/>
              <a:buFont typeface="Wingdings" pitchFamily="2" charset="2"/>
              <a:buChar char=""/>
              <a:defRPr sz="900">
                <a:solidFill>
                  <a:srgbClr val="808080"/>
                </a:solidFill>
              </a:defRPr>
            </a:lvl5pPr>
          </a:lstStyle>
          <a:p>
            <a:pPr lvl="0"/>
            <a:r>
              <a:rPr lang="de-CH" noProof="0" dirty="0" smtClean="0"/>
              <a:t>Click to edit body text</a:t>
            </a:r>
          </a:p>
          <a:p>
            <a:pPr lvl="1"/>
            <a:r>
              <a:rPr lang="de-CH" noProof="0" dirty="0" smtClean="0"/>
              <a:t>Second level</a:t>
            </a:r>
          </a:p>
          <a:p>
            <a:pPr marL="0" lvl="2" indent="0" algn="l" defTabSz="1042988" rtl="0" eaLnBrk="0" fontAlgn="base" hangingPunct="0">
              <a:spcBef>
                <a:spcPct val="0"/>
              </a:spcBef>
              <a:spcAft>
                <a:spcPts val="600"/>
              </a:spcAft>
              <a:buClr>
                <a:srgbClr val="A5A5A5"/>
              </a:buClr>
              <a:buSzPct val="80000"/>
              <a:buFont typeface="Arial" charset="0"/>
              <a:buNone/>
            </a:pPr>
            <a:r>
              <a:rPr lang="it-IT" noProof="0" dirty="0" smtClean="0"/>
              <a:t>Third level</a:t>
            </a:r>
          </a:p>
          <a:p>
            <a:pPr lvl="3"/>
            <a:r>
              <a:rPr lang="de-CH" noProof="0" dirty="0" smtClean="0"/>
              <a:t>Fourth level</a:t>
            </a:r>
          </a:p>
          <a:p>
            <a:pPr lvl="4"/>
            <a:r>
              <a:rPr lang="de-CH" noProof="0" dirty="0" smtClean="0"/>
              <a:t>Bullet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Vs">
    <p:spTree>
      <p:nvGrpSpPr>
        <p:cNvPr id="1" name=""/>
        <p:cNvGrpSpPr/>
        <p:nvPr/>
      </p:nvGrpSpPr>
      <p:grpSpPr>
        <a:xfrm>
          <a:off x="0" y="0"/>
          <a:ext cx="0" cy="0"/>
          <a:chOff x="0" y="0"/>
          <a:chExt cx="0" cy="0"/>
        </a:xfrm>
      </p:grpSpPr>
      <p:sp>
        <p:nvSpPr>
          <p:cNvPr id="10" name="Rectangle 9"/>
          <p:cNvSpPr/>
          <p:nvPr userDrawn="1"/>
        </p:nvSpPr>
        <p:spPr bwMode="auto">
          <a:xfrm>
            <a:off x="3684588" y="2306639"/>
            <a:ext cx="7008812" cy="107794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40" name="Picture Placeholder 13"/>
          <p:cNvSpPr>
            <a:spLocks noGrp="1"/>
          </p:cNvSpPr>
          <p:nvPr>
            <p:ph type="pic" sz="quarter" idx="56" hasCustomPrompt="1"/>
          </p:nvPr>
        </p:nvSpPr>
        <p:spPr>
          <a:xfrm>
            <a:off x="3935413" y="2484487"/>
            <a:ext cx="547191" cy="720080"/>
          </a:xfrm>
          <a:prstGeom prst="rect">
            <a:avLst/>
          </a:prstGeom>
          <a:solidFill>
            <a:schemeClr val="tx2"/>
          </a:solidFill>
          <a:ln w="12700">
            <a:noFill/>
            <a:miter lim="800000"/>
            <a:headEnd type="none" w="sm" len="sm"/>
            <a:tailEnd type="none" w="sm" len="sm"/>
          </a:ln>
          <a:effectLst/>
        </p:spPr>
        <p:txBody>
          <a:bodyPr lIns="53501" tIns="32694" rIns="53501" bIns="32694" anchor="ctr">
            <a:noAutofit/>
          </a:bodyPr>
          <a:lstStyle>
            <a:lvl1pPr marL="0" marR="0" indent="0" algn="ctr" defTabSz="739626" rtl="0" eaLnBrk="0" fontAlgn="base" latinLnBrk="0" hangingPunct="0">
              <a:lnSpc>
                <a:spcPct val="150000"/>
              </a:lnSpc>
              <a:spcBef>
                <a:spcPct val="0"/>
              </a:spcBef>
              <a:spcAft>
                <a:spcPct val="0"/>
              </a:spcAft>
              <a:buClrTx/>
              <a:buSzTx/>
              <a:buFontTx/>
              <a:buNone/>
              <a:tabLst/>
              <a:defRPr lang="en-US" sz="600" kern="1200">
                <a:solidFill>
                  <a:schemeClr val="bg1"/>
                </a:solidFill>
                <a:latin typeface="Calibri" pitchFamily="34" charset="0"/>
                <a:ea typeface="+mn-ea"/>
                <a:cs typeface="+mn-cs"/>
              </a:defRPr>
            </a:lvl1pPr>
          </a:lstStyle>
          <a:p>
            <a:pPr marL="0" marR="0" lvl="0" indent="0" algn="ctr" defTabSz="739626" rtl="0" eaLnBrk="0" fontAlgn="base" latinLnBrk="0" hangingPunct="0">
              <a:lnSpc>
                <a:spcPct val="150000"/>
              </a:lnSpc>
              <a:spcBef>
                <a:spcPct val="0"/>
              </a:spcBef>
              <a:spcAft>
                <a:spcPct val="0"/>
              </a:spcAft>
              <a:buClrTx/>
              <a:buSzTx/>
              <a:buFontTx/>
              <a:buNone/>
              <a:tabLst/>
              <a:defRPr/>
            </a:pPr>
            <a:r>
              <a:rPr lang="en-US" noProof="0" dirty="0" smtClean="0"/>
              <a:t>Click icon to add picture</a:t>
            </a:r>
          </a:p>
        </p:txBody>
      </p:sp>
      <p:sp>
        <p:nvSpPr>
          <p:cNvPr id="16" name="Text Placeholder 41"/>
          <p:cNvSpPr>
            <a:spLocks noGrp="1"/>
          </p:cNvSpPr>
          <p:nvPr userDrawn="1">
            <p:ph type="body" sz="quarter" idx="64"/>
          </p:nvPr>
        </p:nvSpPr>
        <p:spPr>
          <a:xfrm>
            <a:off x="4662488" y="2482850"/>
            <a:ext cx="1965645" cy="123111"/>
          </a:xfrm>
          <a:prstGeom prst="rect">
            <a:avLst/>
          </a:prstGeom>
        </p:spPr>
        <p:txBody>
          <a:bodyPr lIns="0" tIns="0" rIns="0" bIns="0"/>
          <a:lstStyle>
            <a:lvl1pPr>
              <a:defRPr sz="800" b="1">
                <a:solidFill>
                  <a:schemeClr val="bg1"/>
                </a:solidFill>
                <a:latin typeface="Calibri" pitchFamily="34" charset="0"/>
              </a:defRPr>
            </a:lvl1pPr>
          </a:lstStyle>
          <a:p>
            <a:r>
              <a:rPr lang="it-IT" dirty="0" smtClean="0">
                <a:latin typeface="+mj-lt"/>
              </a:rPr>
              <a:t>Nome Cognome</a:t>
            </a:r>
            <a:endParaRPr lang="it-IT" dirty="0">
              <a:latin typeface="+mj-lt"/>
            </a:endParaRPr>
          </a:p>
        </p:txBody>
      </p:sp>
      <p:sp>
        <p:nvSpPr>
          <p:cNvPr id="18" name="Text Placeholder 51"/>
          <p:cNvSpPr>
            <a:spLocks noGrp="1"/>
          </p:cNvSpPr>
          <p:nvPr userDrawn="1">
            <p:ph type="body" sz="quarter" idx="62" hasCustomPrompt="1"/>
          </p:nvPr>
        </p:nvSpPr>
        <p:spPr>
          <a:xfrm>
            <a:off x="4662488" y="2680355"/>
            <a:ext cx="1965645" cy="523220"/>
          </a:xfrm>
          <a:prstGeom prst="rect">
            <a:avLst/>
          </a:prstGeom>
        </p:spPr>
        <p:txBody>
          <a:bodyPr lIns="0" tIns="0" rIns="0" bIns="0"/>
          <a:lstStyle>
            <a:lvl1pPr>
              <a:defRPr sz="800">
                <a:solidFill>
                  <a:schemeClr val="bg1"/>
                </a:solidFill>
              </a:defRPr>
            </a:lvl1pPr>
          </a:lstStyle>
          <a:p>
            <a:r>
              <a:rPr lang="it-IT" dirty="0" smtClean="0"/>
              <a:t>Ruolo in EY</a:t>
            </a:r>
          </a:p>
          <a:p>
            <a:r>
              <a:rPr lang="it-IT" dirty="0" smtClean="0"/>
              <a:t>Ruolo nel Team</a:t>
            </a:r>
          </a:p>
          <a:p>
            <a:endParaRPr lang="it-IT" dirty="0"/>
          </a:p>
        </p:txBody>
      </p:sp>
      <p:sp>
        <p:nvSpPr>
          <p:cNvPr id="12" name="Picture Placeholder 13"/>
          <p:cNvSpPr>
            <a:spLocks noGrp="1"/>
          </p:cNvSpPr>
          <p:nvPr>
            <p:ph type="pic" sz="quarter" idx="69" hasCustomPrompt="1"/>
          </p:nvPr>
        </p:nvSpPr>
        <p:spPr>
          <a:xfrm>
            <a:off x="7011988" y="2484487"/>
            <a:ext cx="547191" cy="720080"/>
          </a:xfrm>
          <a:prstGeom prst="rect">
            <a:avLst/>
          </a:prstGeom>
          <a:solidFill>
            <a:schemeClr val="tx2"/>
          </a:solidFill>
          <a:ln w="12700">
            <a:noFill/>
            <a:miter lim="800000"/>
            <a:headEnd type="none" w="sm" len="sm"/>
            <a:tailEnd type="none" w="sm" len="sm"/>
          </a:ln>
          <a:effectLst/>
        </p:spPr>
        <p:txBody>
          <a:bodyPr lIns="53501" tIns="32694" rIns="53501" bIns="32694" anchor="ctr">
            <a:noAutofit/>
          </a:bodyPr>
          <a:lstStyle>
            <a:lvl1pPr marL="0" marR="0" indent="0" algn="ctr" defTabSz="739626" rtl="0" eaLnBrk="0" fontAlgn="base" latinLnBrk="0" hangingPunct="0">
              <a:lnSpc>
                <a:spcPct val="150000"/>
              </a:lnSpc>
              <a:spcBef>
                <a:spcPct val="0"/>
              </a:spcBef>
              <a:spcAft>
                <a:spcPct val="0"/>
              </a:spcAft>
              <a:buClrTx/>
              <a:buSzTx/>
              <a:buFontTx/>
              <a:buNone/>
              <a:tabLst/>
              <a:defRPr lang="en-US" sz="600" kern="1200">
                <a:solidFill>
                  <a:schemeClr val="bg1"/>
                </a:solidFill>
                <a:latin typeface="Calibri" pitchFamily="34" charset="0"/>
                <a:ea typeface="+mn-ea"/>
                <a:cs typeface="+mn-cs"/>
              </a:defRPr>
            </a:lvl1pPr>
          </a:lstStyle>
          <a:p>
            <a:pPr marL="0" marR="0" lvl="0" indent="0" algn="ctr" defTabSz="739626" rtl="0" eaLnBrk="0" fontAlgn="base" latinLnBrk="0" hangingPunct="0">
              <a:lnSpc>
                <a:spcPct val="150000"/>
              </a:lnSpc>
              <a:spcBef>
                <a:spcPct val="0"/>
              </a:spcBef>
              <a:spcAft>
                <a:spcPct val="0"/>
              </a:spcAft>
              <a:buClrTx/>
              <a:buSzTx/>
              <a:buFontTx/>
              <a:buNone/>
              <a:tabLst/>
              <a:defRPr/>
            </a:pPr>
            <a:r>
              <a:rPr lang="en-US" noProof="0" dirty="0" smtClean="0"/>
              <a:t>Click icon to add picture</a:t>
            </a:r>
          </a:p>
        </p:txBody>
      </p:sp>
      <p:sp>
        <p:nvSpPr>
          <p:cNvPr id="13" name="Text Placeholder 41"/>
          <p:cNvSpPr>
            <a:spLocks noGrp="1"/>
          </p:cNvSpPr>
          <p:nvPr>
            <p:ph type="body" sz="quarter" idx="70"/>
          </p:nvPr>
        </p:nvSpPr>
        <p:spPr>
          <a:xfrm>
            <a:off x="7739063" y="2482850"/>
            <a:ext cx="1965645" cy="123111"/>
          </a:xfrm>
          <a:prstGeom prst="rect">
            <a:avLst/>
          </a:prstGeom>
        </p:spPr>
        <p:txBody>
          <a:bodyPr lIns="0" tIns="0" rIns="0" bIns="0"/>
          <a:lstStyle>
            <a:lvl1pPr>
              <a:defRPr sz="800" b="1">
                <a:solidFill>
                  <a:schemeClr val="bg1"/>
                </a:solidFill>
                <a:latin typeface="Calibri" pitchFamily="34" charset="0"/>
              </a:defRPr>
            </a:lvl1pPr>
          </a:lstStyle>
          <a:p>
            <a:r>
              <a:rPr lang="it-IT" dirty="0" smtClean="0">
                <a:latin typeface="+mj-lt"/>
              </a:rPr>
              <a:t>Nome Cognome</a:t>
            </a:r>
            <a:endParaRPr lang="it-IT" dirty="0">
              <a:latin typeface="+mj-lt"/>
            </a:endParaRPr>
          </a:p>
        </p:txBody>
      </p:sp>
      <p:sp>
        <p:nvSpPr>
          <p:cNvPr id="14" name="Text Placeholder 51"/>
          <p:cNvSpPr>
            <a:spLocks noGrp="1"/>
          </p:cNvSpPr>
          <p:nvPr>
            <p:ph type="body" sz="quarter" idx="71" hasCustomPrompt="1"/>
          </p:nvPr>
        </p:nvSpPr>
        <p:spPr>
          <a:xfrm>
            <a:off x="7739063" y="2680355"/>
            <a:ext cx="1965645" cy="523220"/>
          </a:xfrm>
          <a:prstGeom prst="rect">
            <a:avLst/>
          </a:prstGeom>
        </p:spPr>
        <p:txBody>
          <a:bodyPr lIns="0" tIns="0" rIns="0" bIns="0"/>
          <a:lstStyle>
            <a:lvl1pPr>
              <a:defRPr sz="800">
                <a:solidFill>
                  <a:schemeClr val="bg1"/>
                </a:solidFill>
              </a:defRPr>
            </a:lvl1pPr>
          </a:lstStyle>
          <a:p>
            <a:r>
              <a:rPr lang="it-IT" dirty="0" smtClean="0"/>
              <a:t>Ruolo in EY</a:t>
            </a:r>
          </a:p>
          <a:p>
            <a:r>
              <a:rPr lang="it-IT" dirty="0" smtClean="0"/>
              <a:t>Ruolo nel Team</a:t>
            </a:r>
          </a:p>
          <a:p>
            <a:endParaRPr lang="it-IT" dirty="0"/>
          </a:p>
        </p:txBody>
      </p:sp>
      <p:sp>
        <p:nvSpPr>
          <p:cNvPr id="19" name="Rectangle 2"/>
          <p:cNvSpPr>
            <a:spLocks noGrp="1" noChangeArrowheads="1"/>
          </p:cNvSpPr>
          <p:nvPr>
            <p:ph type="title"/>
          </p:nvPr>
        </p:nvSpPr>
        <p:spPr bwMode="auto">
          <a:xfrm>
            <a:off x="3929458" y="1232073"/>
            <a:ext cx="5916642"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CH" noProof="0" dirty="0" err="1" smtClean="0"/>
              <a:t>Titolo</a:t>
            </a:r>
            <a:r>
              <a:rPr lang="de-CH" noProof="0" dirty="0" smtClean="0"/>
              <a:t> </a:t>
            </a:r>
            <a:r>
              <a:rPr lang="de-CH" noProof="0" dirty="0" err="1" smtClean="0"/>
              <a:t>paragrafo</a:t>
            </a:r>
            <a:endParaRPr lang="de-CH" noProof="0" dirty="0" smtClean="0"/>
          </a:p>
        </p:txBody>
      </p:sp>
      <p:sp>
        <p:nvSpPr>
          <p:cNvPr id="22" name="Text Placeholder 30"/>
          <p:cNvSpPr>
            <a:spLocks noGrp="1"/>
          </p:cNvSpPr>
          <p:nvPr>
            <p:ph type="body" sz="quarter" idx="35" hasCustomPrompt="1"/>
          </p:nvPr>
        </p:nvSpPr>
        <p:spPr>
          <a:xfrm>
            <a:off x="3935413" y="257175"/>
            <a:ext cx="3025775" cy="107722"/>
          </a:xfrm>
          <a:prstGeom prst="rect">
            <a:avLst/>
          </a:prstGeom>
        </p:spPr>
        <p:txBody>
          <a:bodyPr lIns="0" tIns="0" rIns="0" bIns="0"/>
          <a:lstStyle>
            <a:lvl1pPr>
              <a:defRPr lang="de-CH" sz="700" b="0" noProof="0" dirty="0" smtClean="0">
                <a:solidFill>
                  <a:srgbClr val="808080"/>
                </a:solidFill>
                <a:latin typeface="Calibri" pitchFamily="34" charset="0"/>
                <a:ea typeface="+mn-ea"/>
                <a:cs typeface="+mn-cs"/>
              </a:defRPr>
            </a:lvl1pPr>
          </a:lstStyle>
          <a:p>
            <a:pPr marL="0" lvl="0" indent="0" algn="l" defTabSz="1042988" rtl="0" eaLnBrk="0" fontAlgn="base" hangingPunct="0">
              <a:spcBef>
                <a:spcPct val="0"/>
              </a:spcBef>
              <a:spcAft>
                <a:spcPts val="600"/>
              </a:spcAft>
              <a:buClr>
                <a:schemeClr val="accent2"/>
              </a:buClr>
              <a:buFont typeface="Arial" charset="0"/>
            </a:pPr>
            <a:r>
              <a:rPr lang="de-CH" noProof="0" dirty="0" err="1" smtClean="0"/>
              <a:t>Titolo</a:t>
            </a:r>
            <a:r>
              <a:rPr lang="de-CH" noProof="0" dirty="0" smtClean="0"/>
              <a:t> </a:t>
            </a:r>
            <a:r>
              <a:rPr lang="de-CH" noProof="0" dirty="0" err="1" smtClean="0"/>
              <a:t>capitolo</a:t>
            </a:r>
            <a:endParaRPr lang="de-CH" noProof="0" dirty="0" smtClean="0"/>
          </a:p>
        </p:txBody>
      </p:sp>
      <p:sp>
        <p:nvSpPr>
          <p:cNvPr id="24" name="Textplatzhalter 8"/>
          <p:cNvSpPr>
            <a:spLocks noGrp="1"/>
          </p:cNvSpPr>
          <p:nvPr>
            <p:ph type="body" sz="quarter" idx="39" hasCustomPrompt="1"/>
          </p:nvPr>
        </p:nvSpPr>
        <p:spPr>
          <a:xfrm>
            <a:off x="3932347" y="3563938"/>
            <a:ext cx="2825641" cy="3083598"/>
          </a:xfrm>
          <a:prstGeom prst="rect">
            <a:avLst/>
          </a:prstGeom>
        </p:spPr>
        <p:txBody>
          <a:bodyPr lIns="0" tIns="0" rIns="0" bIns="0">
            <a:noAutofit/>
          </a:bodyPr>
          <a:lstStyle>
            <a:lvl1pPr>
              <a:spcAft>
                <a:spcPts val="425"/>
              </a:spcAft>
              <a:defRPr lang="de-DE" sz="900" dirty="0" smtClean="0">
                <a:solidFill>
                  <a:srgbClr val="808080"/>
                </a:solidFill>
                <a:latin typeface="Calibri" pitchFamily="34" charset="0"/>
                <a:ea typeface="+mn-ea"/>
                <a:cs typeface="+mn-cs"/>
              </a:defRPr>
            </a:lvl1pPr>
            <a:lvl2pPr>
              <a:spcAft>
                <a:spcPts val="425"/>
              </a:spcAft>
              <a:defRPr sz="900">
                <a:solidFill>
                  <a:srgbClr val="808080"/>
                </a:solidFill>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a:spcAft>
                <a:spcPts val="425"/>
              </a:spcAft>
              <a:buClr>
                <a:srgbClr val="1ADE00"/>
              </a:buClr>
              <a:buSzPct val="100000"/>
              <a:buFont typeface="Wingdings" pitchFamily="2" charset="2"/>
              <a:buChar char=""/>
              <a:defRPr sz="900">
                <a:solidFill>
                  <a:srgbClr val="808080"/>
                </a:solidFill>
              </a:defRPr>
            </a:lvl4pPr>
            <a:lvl5pPr>
              <a:spcAft>
                <a:spcPts val="425"/>
              </a:spcAft>
              <a:buClr>
                <a:schemeClr val="bg1">
                  <a:lumMod val="85000"/>
                </a:schemeClr>
              </a:buClr>
              <a:buSzPct val="100000"/>
              <a:buFont typeface="Wingdings" pitchFamily="2" charset="2"/>
              <a:buChar char=""/>
              <a:defRPr sz="900">
                <a:solidFill>
                  <a:srgbClr val="808080"/>
                </a:solidFill>
              </a:defRPr>
            </a:lvl5pPr>
          </a:lstStyle>
          <a:p>
            <a:pPr lvl="0"/>
            <a:r>
              <a:rPr lang="de-CH" noProof="0" dirty="0" smtClean="0"/>
              <a:t>Click to edit body text</a:t>
            </a:r>
          </a:p>
          <a:p>
            <a:pPr lvl="1"/>
            <a:r>
              <a:rPr lang="de-CH" noProof="0" dirty="0" smtClean="0"/>
              <a:t>Second level</a:t>
            </a:r>
          </a:p>
          <a:p>
            <a:pPr marL="0" lvl="2" indent="0" algn="l" defTabSz="1042988" rtl="0" eaLnBrk="0" fontAlgn="base" hangingPunct="0">
              <a:spcBef>
                <a:spcPct val="0"/>
              </a:spcBef>
              <a:spcAft>
                <a:spcPts val="600"/>
              </a:spcAft>
              <a:buClr>
                <a:srgbClr val="A5A5A5"/>
              </a:buClr>
              <a:buSzPct val="80000"/>
              <a:buFont typeface="Arial" charset="0"/>
              <a:buNone/>
            </a:pPr>
            <a:r>
              <a:rPr lang="it-IT" noProof="0" dirty="0" smtClean="0"/>
              <a:t>Third level</a:t>
            </a:r>
          </a:p>
          <a:p>
            <a:pPr lvl="3"/>
            <a:r>
              <a:rPr lang="de-CH" noProof="0" dirty="0" smtClean="0"/>
              <a:t>Fourth level</a:t>
            </a:r>
          </a:p>
          <a:p>
            <a:pPr lvl="4"/>
            <a:r>
              <a:rPr lang="de-CH" noProof="0" dirty="0" smtClean="0"/>
              <a:t>Bullet level</a:t>
            </a:r>
          </a:p>
        </p:txBody>
      </p:sp>
      <p:sp>
        <p:nvSpPr>
          <p:cNvPr id="25" name="Textplatzhalter 8"/>
          <p:cNvSpPr>
            <a:spLocks noGrp="1"/>
          </p:cNvSpPr>
          <p:nvPr>
            <p:ph type="body" sz="quarter" idx="40" hasCustomPrompt="1"/>
          </p:nvPr>
        </p:nvSpPr>
        <p:spPr>
          <a:xfrm>
            <a:off x="7012097" y="3563938"/>
            <a:ext cx="2825641" cy="3083598"/>
          </a:xfrm>
          <a:prstGeom prst="rect">
            <a:avLst/>
          </a:prstGeom>
        </p:spPr>
        <p:txBody>
          <a:bodyPr lIns="0" tIns="0" rIns="0" bIns="0">
            <a:noAutofit/>
          </a:bodyPr>
          <a:lstStyle>
            <a:lvl1pPr>
              <a:spcAft>
                <a:spcPts val="425"/>
              </a:spcAft>
              <a:defRPr lang="de-DE" sz="900" dirty="0" smtClean="0">
                <a:solidFill>
                  <a:srgbClr val="808080"/>
                </a:solidFill>
                <a:latin typeface="Calibri" pitchFamily="34" charset="0"/>
                <a:ea typeface="+mn-ea"/>
                <a:cs typeface="+mn-cs"/>
              </a:defRPr>
            </a:lvl1pPr>
            <a:lvl2pPr>
              <a:spcAft>
                <a:spcPts val="425"/>
              </a:spcAft>
              <a:defRPr sz="900">
                <a:solidFill>
                  <a:srgbClr val="808080"/>
                </a:solidFill>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a:spcAft>
                <a:spcPts val="425"/>
              </a:spcAft>
              <a:buClr>
                <a:srgbClr val="1ADE00"/>
              </a:buClr>
              <a:buSzPct val="100000"/>
              <a:buFont typeface="Wingdings" pitchFamily="2" charset="2"/>
              <a:buChar char=""/>
              <a:defRPr sz="900">
                <a:solidFill>
                  <a:srgbClr val="808080"/>
                </a:solidFill>
              </a:defRPr>
            </a:lvl4pPr>
            <a:lvl5pPr>
              <a:spcAft>
                <a:spcPts val="425"/>
              </a:spcAft>
              <a:buClr>
                <a:schemeClr val="bg1">
                  <a:lumMod val="85000"/>
                </a:schemeClr>
              </a:buClr>
              <a:buSzPct val="100000"/>
              <a:buFont typeface="Wingdings" pitchFamily="2" charset="2"/>
              <a:buChar char=""/>
              <a:defRPr sz="900">
                <a:solidFill>
                  <a:srgbClr val="808080"/>
                </a:solidFill>
              </a:defRPr>
            </a:lvl5pPr>
          </a:lstStyle>
          <a:p>
            <a:pPr lvl="0"/>
            <a:r>
              <a:rPr lang="de-CH" noProof="0" dirty="0" smtClean="0"/>
              <a:t>Click to edit body text</a:t>
            </a:r>
          </a:p>
          <a:p>
            <a:pPr lvl="1"/>
            <a:r>
              <a:rPr lang="de-CH" noProof="0" dirty="0" smtClean="0"/>
              <a:t>Second level</a:t>
            </a:r>
          </a:p>
          <a:p>
            <a:pPr marL="0" lvl="2" indent="0" algn="l" defTabSz="1042988" rtl="0" eaLnBrk="0" fontAlgn="base" hangingPunct="0">
              <a:spcBef>
                <a:spcPct val="0"/>
              </a:spcBef>
              <a:spcAft>
                <a:spcPts val="600"/>
              </a:spcAft>
              <a:buClr>
                <a:srgbClr val="A5A5A5"/>
              </a:buClr>
              <a:buSzPct val="80000"/>
              <a:buFont typeface="Arial" charset="0"/>
              <a:buNone/>
            </a:pPr>
            <a:r>
              <a:rPr lang="it-IT" noProof="0" dirty="0" smtClean="0"/>
              <a:t>Third level</a:t>
            </a:r>
          </a:p>
          <a:p>
            <a:pPr lvl="3"/>
            <a:r>
              <a:rPr lang="de-CH" noProof="0" dirty="0" smtClean="0"/>
              <a:t>Fourth level</a:t>
            </a:r>
          </a:p>
          <a:p>
            <a:pPr lvl="4"/>
            <a:r>
              <a:rPr lang="de-CH" noProof="0" dirty="0" smtClean="0"/>
              <a:t>Bullet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29458" y="1232073"/>
            <a:ext cx="5916642"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de-CH" noProof="0" dirty="0" err="1" smtClean="0"/>
              <a:t>Titolo</a:t>
            </a:r>
            <a:r>
              <a:rPr lang="de-CH" noProof="0" dirty="0" smtClean="0"/>
              <a:t> </a:t>
            </a:r>
            <a:r>
              <a:rPr lang="de-CH" noProof="0" dirty="0" err="1" smtClean="0"/>
              <a:t>paragrafo</a:t>
            </a:r>
            <a:endParaRPr lang="de-CH" noProof="0" dirty="0" smtClean="0"/>
          </a:p>
        </p:txBody>
      </p:sp>
      <p:sp>
        <p:nvSpPr>
          <p:cNvPr id="7" name="Rectangle 6"/>
          <p:cNvSpPr/>
          <p:nvPr userDrawn="1"/>
        </p:nvSpPr>
        <p:spPr bwMode="auto">
          <a:xfrm>
            <a:off x="3935966" y="7126834"/>
            <a:ext cx="4112300" cy="77588"/>
          </a:xfrm>
          <a:prstGeom prst="rect">
            <a:avLst/>
          </a:prstGeom>
          <a:noFill/>
          <a:ln w="12700"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noAutofit/>
          </a:bodyPr>
          <a:lstStyle/>
          <a:p>
            <a:pPr marL="0" marR="0" indent="0" algn="l" defTabSz="995363" rtl="0" eaLnBrk="1" fontAlgn="base" latinLnBrk="0" hangingPunct="1">
              <a:lnSpc>
                <a:spcPct val="100000"/>
              </a:lnSpc>
              <a:spcBef>
                <a:spcPct val="0"/>
              </a:spcBef>
              <a:spcAft>
                <a:spcPts val="0"/>
              </a:spcAft>
              <a:buClr>
                <a:schemeClr val="accent2"/>
              </a:buClr>
              <a:buSzPct val="80000"/>
              <a:buFont typeface="Arial" charset="0"/>
              <a:buNone/>
              <a:tabLst/>
            </a:pPr>
            <a:r>
              <a:rPr kumimoji="0" lang="en-GB" sz="700" b="0" i="0" u="none" strike="noStrike" cap="none" normalizeH="0" baseline="0" noProof="0" smtClean="0">
                <a:ln>
                  <a:noFill/>
                </a:ln>
                <a:solidFill>
                  <a:srgbClr val="808080"/>
                </a:solidFill>
                <a:effectLst/>
                <a:latin typeface="Calibri" pitchFamily="34" charset="0"/>
              </a:rPr>
              <a:t> </a:t>
            </a:r>
            <a:fld id="{9617FA35-D8CD-4375-960B-E67D4DD59935}" type="slidenum">
              <a:rPr kumimoji="0" lang="en-GB" sz="700" b="1" i="0" u="none" strike="noStrike" cap="none" normalizeH="0" baseline="0" noProof="0" smtClean="0">
                <a:ln>
                  <a:noFill/>
                </a:ln>
                <a:solidFill>
                  <a:srgbClr val="808080"/>
                </a:solidFill>
                <a:effectLst/>
                <a:latin typeface="Calibri" pitchFamily="34" charset="0"/>
              </a:rPr>
              <a:pPr marL="0" marR="0" indent="0" algn="l" defTabSz="995363" rtl="0" eaLnBrk="1" fontAlgn="base" latinLnBrk="0" hangingPunct="1">
                <a:lnSpc>
                  <a:spcPct val="100000"/>
                </a:lnSpc>
                <a:spcBef>
                  <a:spcPct val="0"/>
                </a:spcBef>
                <a:spcAft>
                  <a:spcPts val="0"/>
                </a:spcAft>
                <a:buClr>
                  <a:schemeClr val="accent2"/>
                </a:buClr>
                <a:buSzPct val="80000"/>
                <a:buFont typeface="Arial" charset="0"/>
                <a:buNone/>
                <a:tabLst/>
              </a:pPr>
              <a:t>‹#›</a:t>
            </a:fld>
            <a:r>
              <a:rPr kumimoji="0" lang="en-GB" sz="700" b="1" i="0" u="none" strike="noStrike" cap="none" normalizeH="0" baseline="0" noProof="0" smtClean="0">
                <a:ln>
                  <a:noFill/>
                </a:ln>
                <a:solidFill>
                  <a:srgbClr val="808080"/>
                </a:solidFill>
                <a:effectLst/>
                <a:latin typeface="Calibri" pitchFamily="34" charset="0"/>
              </a:rPr>
              <a:t> </a:t>
            </a:r>
            <a:r>
              <a:rPr kumimoji="0" lang="en-GB" sz="700" b="0" i="0" u="none" strike="noStrike" cap="none" normalizeH="0" baseline="0" noProof="0" smtClean="0">
                <a:ln>
                  <a:noFill/>
                </a:ln>
                <a:solidFill>
                  <a:srgbClr val="808080"/>
                </a:solidFill>
                <a:effectLst/>
                <a:latin typeface="Calibri" pitchFamily="34" charset="0"/>
              </a:rPr>
              <a:t>| Line Managers Training Package </a:t>
            </a:r>
            <a:r>
              <a:rPr kumimoji="0" lang="en-GB" sz="700" b="1" i="0" u="none" strike="noStrike" cap="none" normalizeH="0" baseline="0" noProof="0" smtClean="0">
                <a:ln>
                  <a:noFill/>
                </a:ln>
                <a:solidFill>
                  <a:srgbClr val="808080"/>
                </a:solidFill>
                <a:effectLst/>
                <a:latin typeface="Calibri" pitchFamily="34" charset="0"/>
              </a:rPr>
              <a:t>2012</a:t>
            </a:r>
          </a:p>
        </p:txBody>
      </p:sp>
    </p:spTree>
  </p:cSld>
  <p:clrMap bg1="lt1" tx1="dk1" bg2="lt2" tx2="dk2" accent1="accent1" accent2="accent2" accent3="accent3" accent4="accent4" accent5="accent5" accent6="accent6" hlink="hlink" folHlink="folHlink"/>
  <p:sldLayoutIdLst>
    <p:sldLayoutId id="2147483816" r:id="rId1"/>
    <p:sldLayoutId id="2147483840" r:id="rId2"/>
    <p:sldLayoutId id="2147483843" r:id="rId3"/>
    <p:sldLayoutId id="2147483767" r:id="rId4"/>
    <p:sldLayoutId id="2147483772" r:id="rId5"/>
  </p:sldLayoutIdLst>
  <p:hf hdr="0" dt="0"/>
  <p:txStyles>
    <p:titleStyle>
      <a:lvl1pPr algn="l" defTabSz="1042988" rtl="0" eaLnBrk="0" fontAlgn="base" hangingPunct="0">
        <a:spcBef>
          <a:spcPct val="0"/>
        </a:spcBef>
        <a:spcAft>
          <a:spcPts val="600"/>
        </a:spcAft>
        <a:defRPr sz="2400">
          <a:solidFill>
            <a:srgbClr val="808080"/>
          </a:solidFill>
          <a:latin typeface="Calibri" pitchFamily="34" charset="0"/>
          <a:ea typeface="+mj-ea"/>
          <a:cs typeface="+mj-cs"/>
        </a:defRPr>
      </a:lvl1pPr>
      <a:lvl2pPr algn="l" defTabSz="1042988" rtl="0" eaLnBrk="0" fontAlgn="base" hangingPunct="0">
        <a:spcBef>
          <a:spcPct val="0"/>
        </a:spcBef>
        <a:spcAft>
          <a:spcPct val="30000"/>
        </a:spcAft>
        <a:defRPr sz="2200">
          <a:solidFill>
            <a:schemeClr val="tx2"/>
          </a:solidFill>
          <a:latin typeface="EYInterstate" pitchFamily="2" charset="0"/>
        </a:defRPr>
      </a:lvl2pPr>
      <a:lvl3pPr algn="l" defTabSz="1042988" rtl="0" eaLnBrk="0" fontAlgn="base" hangingPunct="0">
        <a:spcBef>
          <a:spcPct val="0"/>
        </a:spcBef>
        <a:spcAft>
          <a:spcPct val="30000"/>
        </a:spcAft>
        <a:defRPr sz="2200">
          <a:solidFill>
            <a:schemeClr val="tx2"/>
          </a:solidFill>
          <a:latin typeface="EYInterstate" pitchFamily="2" charset="0"/>
        </a:defRPr>
      </a:lvl3pPr>
      <a:lvl4pPr algn="l" defTabSz="1042988" rtl="0" eaLnBrk="0" fontAlgn="base" hangingPunct="0">
        <a:spcBef>
          <a:spcPct val="0"/>
        </a:spcBef>
        <a:spcAft>
          <a:spcPct val="30000"/>
        </a:spcAft>
        <a:defRPr sz="2200">
          <a:solidFill>
            <a:schemeClr val="tx2"/>
          </a:solidFill>
          <a:latin typeface="EYInterstate" pitchFamily="2" charset="0"/>
        </a:defRPr>
      </a:lvl4pPr>
      <a:lvl5pPr algn="l" defTabSz="1042988" rtl="0" eaLnBrk="0" fontAlgn="base" hangingPunct="0">
        <a:spcBef>
          <a:spcPct val="0"/>
        </a:spcBef>
        <a:spcAft>
          <a:spcPct val="30000"/>
        </a:spcAft>
        <a:defRPr sz="2200">
          <a:solidFill>
            <a:schemeClr val="tx2"/>
          </a:solidFill>
          <a:latin typeface="EYInterstate" pitchFamily="2" charset="0"/>
        </a:defRPr>
      </a:lvl5pPr>
      <a:lvl6pPr marL="457200" algn="l" defTabSz="1042988" rtl="0" eaLnBrk="0" fontAlgn="base" hangingPunct="0">
        <a:spcBef>
          <a:spcPct val="0"/>
        </a:spcBef>
        <a:spcAft>
          <a:spcPct val="30000"/>
        </a:spcAft>
        <a:defRPr sz="2200">
          <a:solidFill>
            <a:srgbClr val="646464"/>
          </a:solidFill>
          <a:latin typeface="EYInterstate" pitchFamily="2" charset="0"/>
        </a:defRPr>
      </a:lvl6pPr>
      <a:lvl7pPr marL="914400" algn="l" defTabSz="1042988" rtl="0" eaLnBrk="0" fontAlgn="base" hangingPunct="0">
        <a:spcBef>
          <a:spcPct val="0"/>
        </a:spcBef>
        <a:spcAft>
          <a:spcPct val="30000"/>
        </a:spcAft>
        <a:defRPr sz="2200">
          <a:solidFill>
            <a:srgbClr val="646464"/>
          </a:solidFill>
          <a:latin typeface="EYInterstate" pitchFamily="2" charset="0"/>
        </a:defRPr>
      </a:lvl7pPr>
      <a:lvl8pPr marL="1371600" algn="l" defTabSz="1042988" rtl="0" eaLnBrk="0" fontAlgn="base" hangingPunct="0">
        <a:spcBef>
          <a:spcPct val="0"/>
        </a:spcBef>
        <a:spcAft>
          <a:spcPct val="30000"/>
        </a:spcAft>
        <a:defRPr sz="2200">
          <a:solidFill>
            <a:srgbClr val="646464"/>
          </a:solidFill>
          <a:latin typeface="EYInterstate" pitchFamily="2" charset="0"/>
        </a:defRPr>
      </a:lvl8pPr>
      <a:lvl9pPr marL="1828800" algn="l" defTabSz="1042988" rtl="0" eaLnBrk="0" fontAlgn="base" hangingPunct="0">
        <a:spcBef>
          <a:spcPct val="0"/>
        </a:spcBef>
        <a:spcAft>
          <a:spcPct val="30000"/>
        </a:spcAft>
        <a:defRPr sz="2200">
          <a:solidFill>
            <a:srgbClr val="646464"/>
          </a:solidFill>
          <a:latin typeface="EYInterstate" pitchFamily="2" charset="0"/>
        </a:defRPr>
      </a:lvl9pPr>
    </p:titleStyle>
    <p:bodyStyle>
      <a:lvl1pPr marL="0" indent="0" algn="l" defTabSz="1042988" rtl="0" eaLnBrk="0" fontAlgn="base" hangingPunct="0">
        <a:spcBef>
          <a:spcPct val="0"/>
        </a:spcBef>
        <a:spcAft>
          <a:spcPts val="600"/>
        </a:spcAft>
        <a:buClr>
          <a:schemeClr val="accent2"/>
        </a:buClr>
        <a:buFont typeface="Arial" charset="0"/>
        <a:defRPr lang="en-US" sz="900">
          <a:solidFill>
            <a:srgbClr val="808080"/>
          </a:solidFill>
          <a:latin typeface="Calibri" pitchFamily="34" charset="0"/>
          <a:ea typeface="+mn-ea"/>
          <a:cs typeface="+mn-cs"/>
        </a:defRPr>
      </a:lvl1pPr>
      <a:lvl2pPr marL="0" indent="0" algn="l" defTabSz="1042988" rtl="0" eaLnBrk="0" fontAlgn="base" hangingPunct="0">
        <a:spcBef>
          <a:spcPct val="0"/>
        </a:spcBef>
        <a:spcAft>
          <a:spcPts val="600"/>
        </a:spcAft>
        <a:buClr>
          <a:srgbClr val="FFE600"/>
        </a:buClr>
        <a:buSzPct val="80000"/>
        <a:buFont typeface="Arial" charset="0"/>
        <a:buNone/>
        <a:defRPr lang="en-US" sz="1400" b="1">
          <a:solidFill>
            <a:srgbClr val="808080"/>
          </a:solidFill>
          <a:latin typeface="Calibri" pitchFamily="34" charset="0"/>
          <a:ea typeface="+mn-ea"/>
          <a:cs typeface="+mn-cs"/>
        </a:defRPr>
      </a:lvl2pPr>
      <a:lvl3pPr marL="0" indent="0" algn="l" defTabSz="1042988" rtl="0" eaLnBrk="0" fontAlgn="base" hangingPunct="0">
        <a:spcBef>
          <a:spcPct val="0"/>
        </a:spcBef>
        <a:spcAft>
          <a:spcPts val="600"/>
        </a:spcAft>
        <a:buClr>
          <a:srgbClr val="FFE600"/>
        </a:buClr>
        <a:buSzPct val="80000"/>
        <a:buFont typeface="Arial" pitchFamily="34" charset="0"/>
        <a:buNone/>
        <a:defRPr lang="en-US" sz="1200" b="1">
          <a:solidFill>
            <a:srgbClr val="808080"/>
          </a:solidFill>
          <a:latin typeface="Calibri" pitchFamily="34" charset="0"/>
          <a:ea typeface="+mn-ea"/>
          <a:cs typeface="+mn-cs"/>
        </a:defRPr>
      </a:lvl3pPr>
      <a:lvl4pPr marL="171450" indent="-166688" algn="l" defTabSz="1042988" rtl="0" eaLnBrk="0" fontAlgn="base" hangingPunct="0">
        <a:spcBef>
          <a:spcPct val="0"/>
        </a:spcBef>
        <a:spcAft>
          <a:spcPts val="600"/>
        </a:spcAft>
        <a:buClr>
          <a:srgbClr val="FFE600"/>
        </a:buClr>
        <a:buSzPct val="80000"/>
        <a:buFont typeface="Arial" pitchFamily="34" charset="0"/>
        <a:buChar char="►"/>
        <a:defRPr lang="en-US" sz="900">
          <a:solidFill>
            <a:srgbClr val="808080"/>
          </a:solidFill>
          <a:latin typeface="Calibri" pitchFamily="34" charset="0"/>
          <a:ea typeface="+mn-ea"/>
          <a:cs typeface="+mn-cs"/>
        </a:defRPr>
      </a:lvl4pPr>
      <a:lvl5pPr marL="338138" indent="-157163" algn="l" defTabSz="1042988" rtl="0" eaLnBrk="0" fontAlgn="base" hangingPunct="0">
        <a:spcBef>
          <a:spcPct val="0"/>
        </a:spcBef>
        <a:spcAft>
          <a:spcPts val="600"/>
        </a:spcAft>
        <a:buClr>
          <a:schemeClr val="accent2"/>
        </a:buClr>
        <a:buSzPct val="80000"/>
        <a:buFont typeface="Arial" charset="0"/>
        <a:buChar char="►"/>
        <a:defRPr lang="en-US" sz="900">
          <a:solidFill>
            <a:srgbClr val="808080"/>
          </a:solidFill>
          <a:latin typeface="Calibri" pitchFamily="34" charset="0"/>
          <a:ea typeface="+mn-ea"/>
          <a:cs typeface="+mn-cs"/>
        </a:defRPr>
      </a:lvl5pPr>
      <a:lvl6pPr marL="13525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6pPr>
      <a:lvl7pPr marL="18097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7pPr>
      <a:lvl8pPr marL="22669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8pPr>
      <a:lvl9pPr marL="27241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mobilitypartnership.eu/"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ec.europa.eu/social/yourfirsteuresjob" TargetMode="Externa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a:effectLst/>
        </p:spPr>
      </p:pic>
      <p:sp>
        <p:nvSpPr>
          <p:cNvPr id="10" name="Rectangle 9"/>
          <p:cNvSpPr/>
          <p:nvPr/>
        </p:nvSpPr>
        <p:spPr bwMode="auto">
          <a:xfrm>
            <a:off x="0" y="-2381"/>
            <a:ext cx="10693400" cy="230663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7" name="TextBox 6"/>
          <p:cNvSpPr txBox="1"/>
          <p:nvPr/>
        </p:nvSpPr>
        <p:spPr>
          <a:xfrm>
            <a:off x="857250" y="533301"/>
            <a:ext cx="6154738" cy="1231106"/>
          </a:xfrm>
          <a:prstGeom prst="rect">
            <a:avLst/>
          </a:prstGeom>
          <a:noFill/>
        </p:spPr>
        <p:txBody>
          <a:bodyPr wrap="square" lIns="0" tIns="0" rIns="0" bIns="0" rtlCol="0">
            <a:spAutoFit/>
          </a:bodyPr>
          <a:lstStyle/>
          <a:p>
            <a:pPr>
              <a:spcAft>
                <a:spcPts val="0"/>
              </a:spcAft>
            </a:pPr>
            <a:r>
              <a:rPr lang="en-GB" sz="4800" dirty="0" smtClean="0">
                <a:solidFill>
                  <a:schemeClr val="bg1"/>
                </a:solidFill>
                <a:latin typeface="Calibri" pitchFamily="34" charset="0"/>
              </a:rPr>
              <a:t>THE EURES WORLD</a:t>
            </a:r>
          </a:p>
          <a:p>
            <a:pPr>
              <a:spcAft>
                <a:spcPts val="0"/>
              </a:spcAft>
            </a:pPr>
            <a:r>
              <a:rPr lang="en-GB" sz="3200" b="1" dirty="0" smtClean="0">
                <a:solidFill>
                  <a:schemeClr val="bg1"/>
                </a:solidFill>
                <a:latin typeface="Calibri" pitchFamily="34" charset="0"/>
              </a:rPr>
              <a:t>Handbook for Line Managers</a:t>
            </a:r>
            <a:endParaRPr lang="en-GB" sz="1200" b="1" dirty="0" smtClean="0">
              <a:solidFill>
                <a:schemeClr val="bg1"/>
              </a:solidFill>
              <a:latin typeface="Calibri" pitchFamily="34" charset="0"/>
            </a:endParaRPr>
          </a:p>
        </p:txBody>
      </p:sp>
      <p:grpSp>
        <p:nvGrpSpPr>
          <p:cNvPr id="11" name="Group 10"/>
          <p:cNvGrpSpPr/>
          <p:nvPr/>
        </p:nvGrpSpPr>
        <p:grpSpPr>
          <a:xfrm>
            <a:off x="8695072" y="2384446"/>
            <a:ext cx="1142666" cy="458595"/>
            <a:chOff x="8695072" y="2384446"/>
            <a:chExt cx="1142666" cy="458595"/>
          </a:xfrm>
        </p:grpSpPr>
        <p:pic>
          <p:nvPicPr>
            <p:cNvPr id="21" name="Picture 20" descr="logo_white.wmf"/>
            <p:cNvPicPr>
              <a:picLocks noChangeAspect="1"/>
            </p:cNvPicPr>
            <p:nvPr/>
          </p:nvPicPr>
          <p:blipFill>
            <a:blip r:embed="rId3" cstate="print">
              <a:lum bright="100000" contrast="100000"/>
            </a:blip>
            <a:stretch>
              <a:fillRect/>
            </a:stretch>
          </p:blipFill>
          <p:spPr>
            <a:xfrm>
              <a:off x="8695072" y="2583001"/>
              <a:ext cx="1142665" cy="260040"/>
            </a:xfrm>
            <a:prstGeom prst="rect">
              <a:avLst/>
            </a:prstGeom>
          </p:spPr>
        </p:pic>
        <p:sp>
          <p:nvSpPr>
            <p:cNvPr id="9" name="TextBox 8"/>
            <p:cNvSpPr txBox="1"/>
            <p:nvPr/>
          </p:nvSpPr>
          <p:spPr>
            <a:xfrm>
              <a:off x="8695072" y="2384446"/>
              <a:ext cx="1142666" cy="138499"/>
            </a:xfrm>
            <a:prstGeom prst="rect">
              <a:avLst/>
            </a:prstGeom>
            <a:noFill/>
            <a:ln>
              <a:noFill/>
            </a:ln>
          </p:spPr>
          <p:txBody>
            <a:bodyPr wrap="square" lIns="0" tIns="0" rIns="0" bIns="0" rtlCol="0" anchor="ctr" anchorCtr="0">
              <a:spAutoFit/>
            </a:bodyPr>
            <a:lstStyle/>
            <a:p>
              <a:pPr algn="ctr">
                <a:spcAft>
                  <a:spcPts val="0"/>
                </a:spcAft>
              </a:pPr>
              <a:r>
                <a:rPr lang="en-GB" dirty="0" smtClean="0">
                  <a:solidFill>
                    <a:schemeClr val="bg1"/>
                  </a:solidFill>
                  <a:latin typeface="Calibri" pitchFamily="34" charset="0"/>
                </a:rPr>
                <a:t>Designed by</a:t>
              </a:r>
              <a:endParaRPr lang="en-GB" b="1" dirty="0" smtClean="0">
                <a:solidFill>
                  <a:schemeClr val="bg1"/>
                </a:solidFill>
                <a:latin typeface="Calibri" pitchFamily="34" charset="0"/>
              </a:endParaRPr>
            </a:p>
          </p:txBody>
        </p:sp>
      </p:grpSp>
      <p:pic>
        <p:nvPicPr>
          <p:cNvPr id="14" name="Picture 21" descr="smalleureslogo"/>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9307140" y="1332359"/>
            <a:ext cx="858176" cy="79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it-IT" dirty="0" smtClean="0"/>
              <a:t>02. EURES 2020</a:t>
            </a:r>
          </a:p>
          <a:p>
            <a:endParaRPr lang="it-IT" dirty="0"/>
          </a:p>
        </p:txBody>
      </p:sp>
      <p:sp>
        <p:nvSpPr>
          <p:cNvPr id="11" name="Title 10"/>
          <p:cNvSpPr>
            <a:spLocks noGrp="1"/>
          </p:cNvSpPr>
          <p:nvPr>
            <p:ph type="title"/>
          </p:nvPr>
        </p:nvSpPr>
        <p:spPr/>
        <p:txBody>
          <a:bodyPr/>
          <a:lstStyle/>
          <a:p>
            <a:r>
              <a:rPr lang="en-GB" dirty="0" smtClean="0"/>
              <a:t>EURES Reform pillars</a:t>
            </a:r>
            <a:endParaRPr lang="en-GB" dirty="0"/>
          </a:p>
        </p:txBody>
      </p:sp>
      <p:sp>
        <p:nvSpPr>
          <p:cNvPr id="8" name="Text Placeholder 12"/>
          <p:cNvSpPr>
            <a:spLocks noGrp="1"/>
          </p:cNvSpPr>
          <p:nvPr>
            <p:ph type="body" sz="quarter" idx="39"/>
          </p:nvPr>
        </p:nvSpPr>
        <p:spPr>
          <a:xfrm>
            <a:off x="3942544" y="2340471"/>
            <a:ext cx="6166881" cy="4343011"/>
          </a:xfrm>
        </p:spPr>
        <p:txBody>
          <a:bodyPr/>
          <a:lstStyle/>
          <a:p>
            <a:pPr>
              <a:spcAft>
                <a:spcPts val="600"/>
              </a:spcAft>
              <a:buSzPct val="80000"/>
            </a:pPr>
            <a:r>
              <a:rPr lang="en-US" sz="1600" kern="1200" dirty="0">
                <a:ea typeface="+mj-ea"/>
                <a:cs typeface="+mj-cs"/>
              </a:rPr>
              <a:t>Focusing  on employment results  (matching, placement and recruitment)</a:t>
            </a:r>
          </a:p>
          <a:p>
            <a:endParaRPr lang="en-US" sz="1000" dirty="0"/>
          </a:p>
          <a:p>
            <a:pPr lvl="1" algn="just">
              <a:buClr>
                <a:schemeClr val="accent2"/>
              </a:buClr>
            </a:pPr>
            <a:r>
              <a:rPr lang="en-GB" sz="1000" b="0" dirty="0"/>
              <a:t>EURES </a:t>
            </a:r>
            <a:r>
              <a:rPr lang="en-GB" sz="1000" b="0" dirty="0" smtClean="0"/>
              <a:t>should </a:t>
            </a:r>
            <a:r>
              <a:rPr lang="en-GB" sz="1000" b="0" dirty="0"/>
              <a:t>cover all phases of placement, from active preparation to post-placement </a:t>
            </a:r>
            <a:r>
              <a:rPr lang="en-GB" sz="1000" b="0" dirty="0" smtClean="0"/>
              <a:t>assistance. </a:t>
            </a:r>
            <a:endParaRPr lang="en-GB" sz="1000" b="0" dirty="0"/>
          </a:p>
          <a:p>
            <a:pPr lvl="1" algn="just">
              <a:buClr>
                <a:schemeClr val="accent2"/>
              </a:buClr>
            </a:pPr>
            <a:r>
              <a:rPr lang="en-GB" sz="1000" b="0" dirty="0" smtClean="0"/>
              <a:t>EURES </a:t>
            </a:r>
            <a:r>
              <a:rPr lang="en-GB" sz="1000" b="0" dirty="0"/>
              <a:t>should provide real time labour market information and the ability to quickly identify emerging skills demand, profiling and skills assessment, career guidance, electronic matching tools such as Match and Map, comprehensive mobility packages, SMS service to notify job seekers and job changers of relevant vacancies (revamped Job Mobility Portal</a:t>
            </a:r>
            <a:r>
              <a:rPr lang="en-GB" sz="1000" b="0" dirty="0" smtClean="0"/>
              <a:t>). </a:t>
            </a:r>
          </a:p>
          <a:p>
            <a:pPr lvl="1" algn="just">
              <a:buClr>
                <a:schemeClr val="accent2"/>
              </a:buClr>
            </a:pPr>
            <a:endParaRPr lang="en-US" sz="1000" b="0" dirty="0"/>
          </a:p>
          <a:p>
            <a:pPr lvl="1" algn="just">
              <a:buClr>
                <a:schemeClr val="accent2"/>
              </a:buClr>
            </a:pPr>
            <a:r>
              <a:rPr lang="en-US" sz="1000" b="0" dirty="0" smtClean="0"/>
              <a:t>Moreover the </a:t>
            </a:r>
            <a:r>
              <a:rPr lang="en-US" sz="1000" b="0" dirty="0"/>
              <a:t>scope of </a:t>
            </a:r>
            <a:r>
              <a:rPr lang="en-US" sz="1000" b="0" dirty="0" smtClean="0"/>
              <a:t>EURES will be expended </a:t>
            </a:r>
            <a:r>
              <a:rPr lang="en-US" sz="1000" b="0" dirty="0"/>
              <a:t>to support targeted mobility schemes at EU </a:t>
            </a:r>
            <a:r>
              <a:rPr lang="en-US" sz="1000" b="0" dirty="0" smtClean="0"/>
              <a:t>level.</a:t>
            </a:r>
            <a:endParaRPr lang="en-US" sz="1000" dirty="0"/>
          </a:p>
          <a:p>
            <a:r>
              <a:rPr lang="en-US" sz="1000" dirty="0" smtClean="0"/>
              <a:t>In this respect the </a:t>
            </a:r>
            <a:r>
              <a:rPr lang="en-US" sz="1000" dirty="0"/>
              <a:t>new focus of EURES will be to: </a:t>
            </a:r>
            <a:endParaRPr lang="en-US" sz="1000" dirty="0" smtClean="0"/>
          </a:p>
          <a:p>
            <a:endParaRPr lang="en-US" sz="1000" dirty="0"/>
          </a:p>
          <a:p>
            <a:pPr marL="180975" indent="-180975">
              <a:buFont typeface="Wingdings" pitchFamily="2" charset="2"/>
              <a:buChar char=""/>
            </a:pPr>
            <a:r>
              <a:rPr lang="en-US" sz="1000" dirty="0"/>
              <a:t>fill bottleneck and niches vacancies (vacancies for which recruitment difficulties or market failure have been identified);</a:t>
            </a:r>
          </a:p>
          <a:p>
            <a:pPr marL="180975" indent="-180975">
              <a:buFont typeface="Wingdings" pitchFamily="2" charset="2"/>
              <a:buChar char=""/>
            </a:pPr>
            <a:r>
              <a:rPr lang="en-US" sz="1000" dirty="0"/>
              <a:t>help specific groups of workers (such as young people) and countries which are or will become recipients of mobile workers.</a:t>
            </a:r>
          </a:p>
          <a:p>
            <a:pPr lvl="1" algn="just">
              <a:buClr>
                <a:schemeClr val="accent2"/>
              </a:buClr>
            </a:pPr>
            <a:endParaRPr lang="en-GB" b="0" dirty="0"/>
          </a:p>
          <a:p>
            <a:pPr algn="just"/>
            <a:endParaRPr lang="en-US" dirty="0" smtClean="0"/>
          </a:p>
          <a:p>
            <a:pPr algn="just"/>
            <a:endParaRPr lang="en-US" dirty="0"/>
          </a:p>
          <a:p>
            <a:pPr marL="265113" indent="-265113"/>
            <a:endParaRPr lang="en-US" sz="800" dirty="0" smtClean="0"/>
          </a:p>
          <a:p>
            <a:endParaRPr lang="en-GB" dirty="0"/>
          </a:p>
        </p:txBody>
      </p:sp>
      <p:pic>
        <p:nvPicPr>
          <p:cNvPr id="6" name="Picture 3"/>
          <p:cNvPicPr>
            <a:picLocks noChangeAspect="1" noChangeArrowheads="1"/>
          </p:cNvPicPr>
          <p:nvPr/>
        </p:nvPicPr>
        <p:blipFill>
          <a:blip r:embed="rId2" cstate="print"/>
          <a:srcRect/>
          <a:stretch>
            <a:fillRect/>
          </a:stretch>
        </p:blipFill>
        <p:spPr bwMode="auto">
          <a:xfrm>
            <a:off x="1062224" y="2340471"/>
            <a:ext cx="2502954" cy="40324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it-IT" dirty="0" smtClean="0"/>
              <a:t>02. EURES 2020</a:t>
            </a:r>
          </a:p>
          <a:p>
            <a:endParaRPr lang="it-IT" dirty="0"/>
          </a:p>
        </p:txBody>
      </p:sp>
      <p:sp>
        <p:nvSpPr>
          <p:cNvPr id="8" name="Text Placeholder 12"/>
          <p:cNvSpPr>
            <a:spLocks noGrp="1"/>
          </p:cNvSpPr>
          <p:nvPr>
            <p:ph type="body" sz="quarter" idx="39"/>
          </p:nvPr>
        </p:nvSpPr>
        <p:spPr>
          <a:xfrm>
            <a:off x="3932347" y="2304525"/>
            <a:ext cx="5806841" cy="4343011"/>
          </a:xfrm>
        </p:spPr>
        <p:txBody>
          <a:bodyPr/>
          <a:lstStyle/>
          <a:p>
            <a:pPr>
              <a:spcAft>
                <a:spcPts val="600"/>
              </a:spcAft>
              <a:buSzPct val="80000"/>
            </a:pPr>
            <a:r>
              <a:rPr lang="en-US" sz="1600" kern="1200" dirty="0" smtClean="0">
                <a:ea typeface="+mj-ea"/>
                <a:cs typeface="+mj-cs"/>
              </a:rPr>
              <a:t>A better performing network.</a:t>
            </a:r>
          </a:p>
          <a:p>
            <a:pPr>
              <a:spcAft>
                <a:spcPts val="600"/>
              </a:spcAft>
              <a:buSzPct val="80000"/>
            </a:pPr>
            <a:endParaRPr lang="en-GB" sz="1000" dirty="0" smtClean="0"/>
          </a:p>
          <a:p>
            <a:pPr algn="just"/>
            <a:r>
              <a:rPr lang="en-GB" sz="1000" dirty="0" smtClean="0"/>
              <a:t>Under the new Decision, the EURES </a:t>
            </a:r>
            <a:r>
              <a:rPr lang="en-GB" sz="1000" dirty="0"/>
              <a:t>network will be re-established on the basis of an accreditation </a:t>
            </a:r>
            <a:r>
              <a:rPr lang="en-GB" sz="1000" dirty="0" smtClean="0"/>
              <a:t>system at national level </a:t>
            </a:r>
            <a:r>
              <a:rPr lang="en-GB" sz="1000" dirty="0"/>
              <a:t>which would </a:t>
            </a:r>
            <a:r>
              <a:rPr lang="en-GB" sz="1000" dirty="0" smtClean="0"/>
              <a:t>inter alia regulate </a:t>
            </a:r>
            <a:r>
              <a:rPr lang="en-GB" sz="1000" dirty="0"/>
              <a:t>better the role of Private Employment Services. </a:t>
            </a:r>
          </a:p>
          <a:p>
            <a:pPr algn="just"/>
            <a:r>
              <a:rPr lang="en-GB" sz="1000" dirty="0" smtClean="0"/>
              <a:t>By involving private employment services in delivery of EURES services, the Commission complies with the </a:t>
            </a:r>
            <a:r>
              <a:rPr lang="en-GB" sz="1000" dirty="0"/>
              <a:t>ECJ ruling Case C-55/96 (par.21),  </a:t>
            </a:r>
            <a:r>
              <a:rPr lang="en-GB" sz="1000" dirty="0" smtClean="0"/>
              <a:t>according to which placements </a:t>
            </a:r>
            <a:r>
              <a:rPr lang="en-GB" sz="1000" dirty="0"/>
              <a:t>are considered as an economic activity.  </a:t>
            </a:r>
            <a:r>
              <a:rPr lang="en-GB" sz="1000" dirty="0" smtClean="0"/>
              <a:t>Furthermore</a:t>
            </a:r>
            <a:r>
              <a:rPr lang="en-GB" sz="1000" dirty="0"/>
              <a:t>, the Court indicated that when "</a:t>
            </a:r>
            <a:r>
              <a:rPr lang="en-GB" sz="1000" i="1" dirty="0"/>
              <a:t>the placement activities in question could extend to the nationals or the territory of other Member States</a:t>
            </a:r>
            <a:r>
              <a:rPr lang="en-GB" sz="1000" dirty="0"/>
              <a:t>" (Case C-55/96, last sentence of the conclusions), they cannot be done exclusively by the public service. </a:t>
            </a:r>
          </a:p>
          <a:p>
            <a:pPr algn="just"/>
            <a:r>
              <a:rPr lang="en-US" sz="1000" dirty="0" smtClean="0"/>
              <a:t>However </a:t>
            </a:r>
            <a:r>
              <a:rPr lang="en-US" sz="1000" dirty="0"/>
              <a:t>the opening up of EURES to private sector should not be perceived as mere legal obligation.</a:t>
            </a:r>
          </a:p>
          <a:p>
            <a:pPr algn="just"/>
            <a:r>
              <a:rPr lang="en-GB" sz="1000" dirty="0"/>
              <a:t>Systematic cooperation between public employment services and private employment services will provide EURES with a far bigger outreach capacity by setting up a real European job vacancy platform to better cover the vacancy markets for services. </a:t>
            </a:r>
          </a:p>
          <a:p>
            <a:pPr algn="just"/>
            <a:r>
              <a:rPr lang="en-GB" sz="1000" dirty="0"/>
              <a:t>In addition it will create an incentive to increase both the efficiency and effectiveness of EURES services.</a:t>
            </a:r>
            <a:r>
              <a:rPr lang="fr-BE" sz="1000" dirty="0"/>
              <a:t> </a:t>
            </a:r>
          </a:p>
          <a:p>
            <a:pPr algn="just"/>
            <a:endParaRPr lang="en-GB" dirty="0" smtClean="0"/>
          </a:p>
          <a:p>
            <a:pPr algn="just"/>
            <a:endParaRPr lang="en-US" dirty="0"/>
          </a:p>
          <a:p>
            <a:pPr algn="just"/>
            <a:endParaRPr lang="en-GB" dirty="0"/>
          </a:p>
          <a:p>
            <a:endParaRPr lang="en-US" dirty="0"/>
          </a:p>
          <a:p>
            <a:pPr marL="265113" indent="-265113"/>
            <a:endParaRPr lang="en-US" sz="800" dirty="0" smtClean="0"/>
          </a:p>
          <a:p>
            <a:endParaRPr lang="en-GB" dirty="0"/>
          </a:p>
        </p:txBody>
      </p:sp>
      <p:pic>
        <p:nvPicPr>
          <p:cNvPr id="6147" name="Picture 3"/>
          <p:cNvPicPr>
            <a:picLocks noChangeAspect="1" noChangeArrowheads="1"/>
          </p:cNvPicPr>
          <p:nvPr/>
        </p:nvPicPr>
        <p:blipFill>
          <a:blip r:embed="rId2" cstate="print"/>
          <a:srcRect/>
          <a:stretch>
            <a:fillRect/>
          </a:stretch>
        </p:blipFill>
        <p:spPr bwMode="auto">
          <a:xfrm>
            <a:off x="1062224" y="2340471"/>
            <a:ext cx="2502954" cy="4032448"/>
          </a:xfrm>
          <a:prstGeom prst="rect">
            <a:avLst/>
          </a:prstGeom>
          <a:noFill/>
          <a:ln w="9525">
            <a:noFill/>
            <a:miter lim="800000"/>
            <a:headEnd/>
            <a:tailEnd/>
          </a:ln>
          <a:effectLst/>
        </p:spPr>
      </p:pic>
      <p:sp>
        <p:nvSpPr>
          <p:cNvPr id="10" name="Title 10"/>
          <p:cNvSpPr>
            <a:spLocks noGrp="1"/>
          </p:cNvSpPr>
          <p:nvPr>
            <p:ph type="title"/>
          </p:nvPr>
        </p:nvSpPr>
        <p:spPr>
          <a:xfrm>
            <a:off x="3929458" y="1232073"/>
            <a:ext cx="5916642" cy="369332"/>
          </a:xfrm>
        </p:spPr>
        <p:txBody>
          <a:bodyPr/>
          <a:lstStyle/>
          <a:p>
            <a:r>
              <a:rPr lang="en-GB" dirty="0" smtClean="0"/>
              <a:t>EURES Reform pillars</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it-IT" dirty="0" smtClean="0"/>
              <a:t>02. EURES 2020</a:t>
            </a:r>
          </a:p>
          <a:p>
            <a:endParaRPr lang="it-IT" dirty="0"/>
          </a:p>
        </p:txBody>
      </p:sp>
      <p:sp>
        <p:nvSpPr>
          <p:cNvPr id="8" name="Text Placeholder 12"/>
          <p:cNvSpPr>
            <a:spLocks noGrp="1"/>
          </p:cNvSpPr>
          <p:nvPr>
            <p:ph type="body" sz="quarter" idx="39"/>
          </p:nvPr>
        </p:nvSpPr>
        <p:spPr>
          <a:xfrm>
            <a:off x="3870536" y="2736515"/>
            <a:ext cx="2825641" cy="4343011"/>
          </a:xfrm>
        </p:spPr>
        <p:txBody>
          <a:bodyPr/>
          <a:lstStyle/>
          <a:p>
            <a:r>
              <a:rPr lang="en-GB" sz="1400" dirty="0" smtClean="0"/>
              <a:t>Services</a:t>
            </a:r>
          </a:p>
          <a:p>
            <a:pPr lvl="1" algn="just">
              <a:buClr>
                <a:schemeClr val="accent2"/>
              </a:buClr>
            </a:pPr>
            <a:endParaRPr lang="en-US" b="0" dirty="0" smtClean="0"/>
          </a:p>
          <a:p>
            <a:pPr lvl="1" algn="just">
              <a:buClr>
                <a:schemeClr val="accent2"/>
              </a:buClr>
            </a:pPr>
            <a:r>
              <a:rPr lang="en-US" sz="1000" b="0" dirty="0" smtClean="0"/>
              <a:t>A </a:t>
            </a:r>
            <a:r>
              <a:rPr lang="en-US" sz="1000" b="0" dirty="0"/>
              <a:t>new catalogue of services aims to </a:t>
            </a:r>
            <a:r>
              <a:rPr lang="en-US" sz="1000" b="0" dirty="0" smtClean="0"/>
              <a:t>ensure:</a:t>
            </a:r>
            <a:endParaRPr lang="en-US" sz="1000" dirty="0"/>
          </a:p>
          <a:p>
            <a:pPr marL="180975" indent="-180975" algn="just">
              <a:buFont typeface="Wingdings" pitchFamily="2" charset="2"/>
              <a:buChar char=""/>
            </a:pPr>
            <a:r>
              <a:rPr lang="en-US" sz="1000" dirty="0"/>
              <a:t>m</a:t>
            </a:r>
            <a:r>
              <a:rPr lang="en-US" sz="1000" dirty="0" smtClean="0"/>
              <a:t>inimum one-to-one </a:t>
            </a:r>
            <a:r>
              <a:rPr lang="en-US" sz="1000" dirty="0"/>
              <a:t>universal services for all: information to job seekers, job changers and companies by all employment services </a:t>
            </a:r>
            <a:r>
              <a:rPr lang="en-US" sz="1000" dirty="0" smtClean="0"/>
              <a:t>.</a:t>
            </a:r>
          </a:p>
          <a:p>
            <a:pPr marL="180975" indent="-180975" algn="just">
              <a:buFont typeface="Wingdings" pitchFamily="2" charset="2"/>
              <a:buChar char=""/>
            </a:pPr>
            <a:r>
              <a:rPr lang="en-US" sz="1000" dirty="0"/>
              <a:t>i</a:t>
            </a:r>
            <a:r>
              <a:rPr lang="en-US" sz="1000" dirty="0" smtClean="0"/>
              <a:t>nnovation of the line </a:t>
            </a:r>
            <a:r>
              <a:rPr lang="en-US" sz="1000" dirty="0"/>
              <a:t>services for all (self service tools): unique entry point for intra EU job mobility with matching </a:t>
            </a:r>
            <a:r>
              <a:rPr lang="en-US" sz="1000" dirty="0" smtClean="0"/>
              <a:t>functionalities.</a:t>
            </a:r>
          </a:p>
          <a:p>
            <a:pPr marL="180975" indent="-180975" algn="just">
              <a:buFont typeface="Wingdings" pitchFamily="2" charset="2"/>
              <a:buChar char=""/>
            </a:pPr>
            <a:r>
              <a:rPr lang="en-US" sz="1000" dirty="0"/>
              <a:t>f</a:t>
            </a:r>
            <a:r>
              <a:rPr lang="en-US" sz="1000" dirty="0" smtClean="0"/>
              <a:t>ocusing </a:t>
            </a:r>
            <a:r>
              <a:rPr lang="en-US" sz="1000" dirty="0"/>
              <a:t>on individual services according to needs for support job search assistance and active matching, placement and recruitment; new services according to post crisis dynamics </a:t>
            </a:r>
            <a:r>
              <a:rPr lang="en-US" sz="1000" dirty="0" smtClean="0"/>
              <a:t>of </a:t>
            </a:r>
            <a:r>
              <a:rPr lang="en-US" sz="1000" dirty="0" err="1" smtClean="0"/>
              <a:t>labour</a:t>
            </a:r>
            <a:r>
              <a:rPr lang="en-US" sz="1000" dirty="0" smtClean="0"/>
              <a:t> markets.</a:t>
            </a:r>
          </a:p>
          <a:p>
            <a:pPr marL="180975" indent="-180975" algn="just">
              <a:buFont typeface="Wingdings" pitchFamily="2" charset="2"/>
              <a:buChar char=""/>
            </a:pPr>
            <a:r>
              <a:rPr lang="en-US" sz="1000" dirty="0"/>
              <a:t>s</a:t>
            </a:r>
            <a:r>
              <a:rPr lang="en-US" sz="1000" dirty="0" smtClean="0"/>
              <a:t>pecific </a:t>
            </a:r>
            <a:r>
              <a:rPr lang="en-US" sz="1000" dirty="0"/>
              <a:t>targeted initiatives for specific groups of the work </a:t>
            </a:r>
            <a:r>
              <a:rPr lang="en-US" sz="1000" dirty="0" smtClean="0"/>
              <a:t>force.</a:t>
            </a:r>
          </a:p>
          <a:p>
            <a:pPr marL="180975" indent="-180975" algn="just">
              <a:buFont typeface="Wingdings" pitchFamily="2" charset="2"/>
              <a:buChar char=""/>
            </a:pPr>
            <a:r>
              <a:rPr lang="en-US" sz="1000" dirty="0"/>
              <a:t>a</a:t>
            </a:r>
            <a:r>
              <a:rPr lang="en-US" sz="1000" dirty="0" smtClean="0"/>
              <a:t>ttracting </a:t>
            </a:r>
            <a:r>
              <a:rPr lang="en-US" sz="1000" dirty="0"/>
              <a:t>demand: more and better acquisition of </a:t>
            </a:r>
            <a:r>
              <a:rPr lang="en-US" sz="1000" dirty="0" smtClean="0"/>
              <a:t>vacancies.</a:t>
            </a:r>
            <a:endParaRPr lang="en-US" sz="1000" dirty="0"/>
          </a:p>
          <a:p>
            <a:r>
              <a:rPr lang="en-US" dirty="0" smtClean="0"/>
              <a:t> </a:t>
            </a:r>
            <a:endParaRPr lang="en-US" dirty="0"/>
          </a:p>
          <a:p>
            <a:pPr marL="180975" indent="-180975">
              <a:buFont typeface="Wingdings" pitchFamily="2" charset="2"/>
              <a:buChar char="§"/>
            </a:pPr>
            <a:endParaRPr lang="en-US" dirty="0"/>
          </a:p>
          <a:p>
            <a:pPr marL="265113" indent="-265113"/>
            <a:endParaRPr lang="en-US" sz="800" dirty="0" smtClean="0"/>
          </a:p>
          <a:p>
            <a:endParaRPr lang="en-GB" dirty="0"/>
          </a:p>
        </p:txBody>
      </p:sp>
      <p:sp>
        <p:nvSpPr>
          <p:cNvPr id="7" name="Text Placeholder 11"/>
          <p:cNvSpPr>
            <a:spLocks noGrp="1"/>
          </p:cNvSpPr>
          <p:nvPr>
            <p:ph type="body" sz="quarter" idx="40"/>
          </p:nvPr>
        </p:nvSpPr>
        <p:spPr>
          <a:xfrm>
            <a:off x="7049577" y="2736515"/>
            <a:ext cx="2825750" cy="4341813"/>
          </a:xfrm>
        </p:spPr>
        <p:txBody>
          <a:bodyPr/>
          <a:lstStyle/>
          <a:p>
            <a:r>
              <a:rPr lang="en-US" sz="1400" dirty="0" smtClean="0"/>
              <a:t>Target groups</a:t>
            </a:r>
          </a:p>
          <a:p>
            <a:endParaRPr lang="en-US" dirty="0" smtClean="0"/>
          </a:p>
          <a:p>
            <a:pPr marL="180975" indent="-180975" algn="just">
              <a:buFont typeface="Wingdings" pitchFamily="2" charset="2"/>
              <a:buChar char=""/>
            </a:pPr>
            <a:r>
              <a:rPr lang="en-US" sz="1000" dirty="0" smtClean="0"/>
              <a:t>Job </a:t>
            </a:r>
            <a:r>
              <a:rPr lang="en-US" sz="1000" dirty="0"/>
              <a:t>seekers: looking for employment, whether currently employed i.e. job changers or unemployed, and who are considering moving abroad to improve their job prospects: Job changers, Cross-border workers, Students / Youth, Unemployed with benefits, Seasonal workers, Returning </a:t>
            </a:r>
            <a:r>
              <a:rPr lang="en-US" sz="1000" dirty="0" smtClean="0"/>
              <a:t>migrants.</a:t>
            </a:r>
          </a:p>
          <a:p>
            <a:pPr marL="180975" indent="-180975" algn="just">
              <a:buFont typeface="Wingdings" pitchFamily="2" charset="2"/>
              <a:buChar char=""/>
            </a:pPr>
            <a:r>
              <a:rPr lang="en-US" sz="1000" dirty="0" smtClean="0"/>
              <a:t>Employers</a:t>
            </a:r>
            <a:r>
              <a:rPr lang="en-US" sz="1000" dirty="0"/>
              <a:t>: </a:t>
            </a:r>
            <a:r>
              <a:rPr lang="en-US" sz="1000" dirty="0" smtClean="0"/>
              <a:t>those looking </a:t>
            </a:r>
            <a:r>
              <a:rPr lang="en-US" sz="1000" dirty="0"/>
              <a:t>to recruit, who may or may not have considered recruiting from abroad as the solution to their recruitment problems, including: SME’s, International companies, Recruitment agencies /</a:t>
            </a:r>
            <a:r>
              <a:rPr lang="en-US" sz="1000" dirty="0" smtClean="0"/>
              <a:t>headhunters.</a:t>
            </a:r>
          </a:p>
          <a:p>
            <a:pPr marL="180975" indent="-180975" algn="just">
              <a:buFont typeface="Wingdings" pitchFamily="2" charset="2"/>
              <a:buChar char=""/>
            </a:pPr>
            <a:r>
              <a:rPr lang="en-US" sz="1000" dirty="0" smtClean="0"/>
              <a:t>Learning </a:t>
            </a:r>
            <a:r>
              <a:rPr lang="en-US" sz="1000" dirty="0"/>
              <a:t>partners: </a:t>
            </a:r>
            <a:r>
              <a:rPr lang="en-US" sz="1000" dirty="0" smtClean="0"/>
              <a:t>the </a:t>
            </a:r>
            <a:r>
              <a:rPr lang="en-US" sz="1000" dirty="0"/>
              <a:t>institutions, organisations and initiatives that work with learners to develop/upgrade skills: Universities, Training and education institutions, Erasmus, </a:t>
            </a:r>
            <a:r>
              <a:rPr lang="en-US" sz="1000" dirty="0" smtClean="0"/>
              <a:t>Leonardo.</a:t>
            </a:r>
          </a:p>
          <a:p>
            <a:pPr marL="180975" indent="-180975" algn="just">
              <a:buFont typeface="Wingdings" pitchFamily="2" charset="2"/>
              <a:buChar char=""/>
            </a:pPr>
            <a:r>
              <a:rPr lang="en-US" sz="1000" dirty="0" smtClean="0"/>
              <a:t>Internal/other </a:t>
            </a:r>
            <a:r>
              <a:rPr lang="en-US" sz="1000" dirty="0"/>
              <a:t>partners and stakeholders:  institutions and organisations with an interest in the work of EURES: PES staff, Other European Networks, Employer organisations, </a:t>
            </a:r>
            <a:r>
              <a:rPr lang="en-US" sz="1000" dirty="0" smtClean="0"/>
              <a:t>Press/media.</a:t>
            </a:r>
            <a:endParaRPr lang="en-US" sz="1000" dirty="0"/>
          </a:p>
        </p:txBody>
      </p:sp>
      <p:pic>
        <p:nvPicPr>
          <p:cNvPr id="12" name="Picture 3"/>
          <p:cNvPicPr>
            <a:picLocks noChangeAspect="1" noChangeArrowheads="1"/>
          </p:cNvPicPr>
          <p:nvPr/>
        </p:nvPicPr>
        <p:blipFill>
          <a:blip r:embed="rId2" cstate="print"/>
          <a:srcRect/>
          <a:stretch>
            <a:fillRect/>
          </a:stretch>
        </p:blipFill>
        <p:spPr bwMode="auto">
          <a:xfrm>
            <a:off x="954212" y="2232459"/>
            <a:ext cx="2502954" cy="4032448"/>
          </a:xfrm>
          <a:prstGeom prst="rect">
            <a:avLst/>
          </a:prstGeom>
          <a:noFill/>
          <a:ln w="9525">
            <a:noFill/>
            <a:miter lim="800000"/>
            <a:headEnd/>
            <a:tailEnd/>
          </a:ln>
          <a:effectLst/>
        </p:spPr>
      </p:pic>
      <p:sp>
        <p:nvSpPr>
          <p:cNvPr id="13" name="Title 10"/>
          <p:cNvSpPr txBox="1">
            <a:spLocks/>
          </p:cNvSpPr>
          <p:nvPr/>
        </p:nvSpPr>
        <p:spPr bwMode="auto">
          <a:xfrm>
            <a:off x="3860959" y="2196455"/>
            <a:ext cx="637741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defTabSz="1042988" rtl="0" eaLnBrk="0" fontAlgn="base" hangingPunct="0">
              <a:spcBef>
                <a:spcPct val="0"/>
              </a:spcBef>
              <a:spcAft>
                <a:spcPts val="600"/>
              </a:spcAft>
              <a:defRPr sz="2400">
                <a:solidFill>
                  <a:srgbClr val="808080"/>
                </a:solidFill>
                <a:latin typeface="Calibri" pitchFamily="34" charset="0"/>
                <a:ea typeface="+mj-ea"/>
                <a:cs typeface="+mj-cs"/>
              </a:defRPr>
            </a:lvl1pPr>
            <a:lvl2pPr algn="l" defTabSz="1042988" rtl="0" eaLnBrk="0" fontAlgn="base" hangingPunct="0">
              <a:spcBef>
                <a:spcPct val="0"/>
              </a:spcBef>
              <a:spcAft>
                <a:spcPct val="30000"/>
              </a:spcAft>
              <a:defRPr sz="2200">
                <a:solidFill>
                  <a:schemeClr val="tx2"/>
                </a:solidFill>
                <a:latin typeface="EYInterstate" pitchFamily="2" charset="0"/>
              </a:defRPr>
            </a:lvl2pPr>
            <a:lvl3pPr algn="l" defTabSz="1042988" rtl="0" eaLnBrk="0" fontAlgn="base" hangingPunct="0">
              <a:spcBef>
                <a:spcPct val="0"/>
              </a:spcBef>
              <a:spcAft>
                <a:spcPct val="30000"/>
              </a:spcAft>
              <a:defRPr sz="2200">
                <a:solidFill>
                  <a:schemeClr val="tx2"/>
                </a:solidFill>
                <a:latin typeface="EYInterstate" pitchFamily="2" charset="0"/>
              </a:defRPr>
            </a:lvl3pPr>
            <a:lvl4pPr algn="l" defTabSz="1042988" rtl="0" eaLnBrk="0" fontAlgn="base" hangingPunct="0">
              <a:spcBef>
                <a:spcPct val="0"/>
              </a:spcBef>
              <a:spcAft>
                <a:spcPct val="30000"/>
              </a:spcAft>
              <a:defRPr sz="2200">
                <a:solidFill>
                  <a:schemeClr val="tx2"/>
                </a:solidFill>
                <a:latin typeface="EYInterstate" pitchFamily="2" charset="0"/>
              </a:defRPr>
            </a:lvl4pPr>
            <a:lvl5pPr algn="l" defTabSz="1042988" rtl="0" eaLnBrk="0" fontAlgn="base" hangingPunct="0">
              <a:spcBef>
                <a:spcPct val="0"/>
              </a:spcBef>
              <a:spcAft>
                <a:spcPct val="30000"/>
              </a:spcAft>
              <a:defRPr sz="2200">
                <a:solidFill>
                  <a:schemeClr val="tx2"/>
                </a:solidFill>
                <a:latin typeface="EYInterstate" pitchFamily="2" charset="0"/>
              </a:defRPr>
            </a:lvl5pPr>
            <a:lvl6pPr marL="457200" algn="l" defTabSz="1042988" rtl="0" eaLnBrk="0" fontAlgn="base" hangingPunct="0">
              <a:spcBef>
                <a:spcPct val="0"/>
              </a:spcBef>
              <a:spcAft>
                <a:spcPct val="30000"/>
              </a:spcAft>
              <a:defRPr sz="2200">
                <a:solidFill>
                  <a:srgbClr val="646464"/>
                </a:solidFill>
                <a:latin typeface="EYInterstate" pitchFamily="2" charset="0"/>
              </a:defRPr>
            </a:lvl6pPr>
            <a:lvl7pPr marL="914400" algn="l" defTabSz="1042988" rtl="0" eaLnBrk="0" fontAlgn="base" hangingPunct="0">
              <a:spcBef>
                <a:spcPct val="0"/>
              </a:spcBef>
              <a:spcAft>
                <a:spcPct val="30000"/>
              </a:spcAft>
              <a:defRPr sz="2200">
                <a:solidFill>
                  <a:srgbClr val="646464"/>
                </a:solidFill>
                <a:latin typeface="EYInterstate" pitchFamily="2" charset="0"/>
              </a:defRPr>
            </a:lvl7pPr>
            <a:lvl8pPr marL="1371600" algn="l" defTabSz="1042988" rtl="0" eaLnBrk="0" fontAlgn="base" hangingPunct="0">
              <a:spcBef>
                <a:spcPct val="0"/>
              </a:spcBef>
              <a:spcAft>
                <a:spcPct val="30000"/>
              </a:spcAft>
              <a:defRPr sz="2200">
                <a:solidFill>
                  <a:srgbClr val="646464"/>
                </a:solidFill>
                <a:latin typeface="EYInterstate" pitchFamily="2" charset="0"/>
              </a:defRPr>
            </a:lvl8pPr>
            <a:lvl9pPr marL="1828800" algn="l" defTabSz="1042988" rtl="0" eaLnBrk="0" fontAlgn="base" hangingPunct="0">
              <a:spcBef>
                <a:spcPct val="0"/>
              </a:spcBef>
              <a:spcAft>
                <a:spcPct val="30000"/>
              </a:spcAft>
              <a:defRPr sz="2200">
                <a:solidFill>
                  <a:srgbClr val="646464"/>
                </a:solidFill>
                <a:latin typeface="EYInterstate" pitchFamily="2" charset="0"/>
              </a:defRPr>
            </a:lvl9pPr>
          </a:lstStyle>
          <a:p>
            <a:r>
              <a:rPr lang="en-GB" sz="1600" dirty="0" smtClean="0"/>
              <a:t>Update </a:t>
            </a:r>
            <a:r>
              <a:rPr lang="en-GB" sz="1600" dirty="0"/>
              <a:t>of the EURES service catalogue </a:t>
            </a:r>
          </a:p>
        </p:txBody>
      </p:sp>
      <p:sp>
        <p:nvSpPr>
          <p:cNvPr id="14" name="Title 10"/>
          <p:cNvSpPr>
            <a:spLocks noGrp="1"/>
          </p:cNvSpPr>
          <p:nvPr>
            <p:ph type="title"/>
          </p:nvPr>
        </p:nvSpPr>
        <p:spPr>
          <a:xfrm>
            <a:off x="3870536" y="1224347"/>
            <a:ext cx="5916642" cy="369332"/>
          </a:xfrm>
        </p:spPr>
        <p:txBody>
          <a:bodyPr/>
          <a:lstStyle/>
          <a:p>
            <a:r>
              <a:rPr lang="en-GB" dirty="0" smtClean="0"/>
              <a:t>EURES Reform pillars</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a:effectLst/>
        </p:spPr>
      </p:pic>
      <p:sp>
        <p:nvSpPr>
          <p:cNvPr id="3" name="Rectangle 2"/>
          <p:cNvSpPr/>
          <p:nvPr/>
        </p:nvSpPr>
        <p:spPr bwMode="auto">
          <a:xfrm>
            <a:off x="0" y="0"/>
            <a:ext cx="10693400" cy="2306638"/>
          </a:xfrm>
          <a:prstGeom prst="rect">
            <a:avLst/>
          </a:prstGeom>
          <a:solidFill>
            <a:schemeClr val="tx2"/>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6" name="TextBox 5"/>
          <p:cNvSpPr txBox="1"/>
          <p:nvPr/>
        </p:nvSpPr>
        <p:spPr>
          <a:xfrm>
            <a:off x="857250" y="935769"/>
            <a:ext cx="3381375" cy="738664"/>
          </a:xfrm>
          <a:prstGeom prst="rect">
            <a:avLst/>
          </a:prstGeom>
          <a:noFill/>
        </p:spPr>
        <p:txBody>
          <a:bodyPr wrap="square" lIns="0" tIns="0" rIns="0" bIns="0" rtlCol="0">
            <a:spAutoFit/>
          </a:bodyPr>
          <a:lstStyle/>
          <a:p>
            <a:pPr>
              <a:spcAft>
                <a:spcPts val="0"/>
              </a:spcAft>
            </a:pPr>
            <a:r>
              <a:rPr lang="it-IT" sz="4800" dirty="0" smtClean="0">
                <a:solidFill>
                  <a:schemeClr val="accent2"/>
                </a:solidFill>
                <a:latin typeface="Calibri" pitchFamily="34" charset="0"/>
              </a:rPr>
              <a:t>03.</a:t>
            </a:r>
            <a:endParaRPr lang="it-IT" sz="1600" dirty="0" smtClean="0">
              <a:solidFill>
                <a:schemeClr val="accent2"/>
              </a:solidFill>
              <a:latin typeface="Calibri" pitchFamily="34" charset="0"/>
            </a:endParaRPr>
          </a:p>
        </p:txBody>
      </p:sp>
      <p:sp>
        <p:nvSpPr>
          <p:cNvPr id="7" name="TextBox 6"/>
          <p:cNvSpPr txBox="1"/>
          <p:nvPr/>
        </p:nvSpPr>
        <p:spPr>
          <a:xfrm>
            <a:off x="885205" y="1584387"/>
            <a:ext cx="5001555" cy="461665"/>
          </a:xfrm>
          <a:prstGeom prst="rect">
            <a:avLst/>
          </a:prstGeom>
          <a:noFill/>
        </p:spPr>
        <p:txBody>
          <a:bodyPr wrap="square" lIns="0" tIns="0" rIns="0" bIns="0" rtlCol="0">
            <a:spAutoFit/>
          </a:bodyPr>
          <a:lstStyle/>
          <a:p>
            <a:pPr>
              <a:spcAft>
                <a:spcPts val="0"/>
              </a:spcAft>
            </a:pPr>
            <a:r>
              <a:rPr lang="en-US" sz="3000" smtClean="0">
                <a:solidFill>
                  <a:schemeClr val="bg1"/>
                </a:solidFill>
                <a:latin typeface="Calibri" pitchFamily="34" charset="0"/>
              </a:rPr>
              <a:t>Tools supporting EURES</a:t>
            </a:r>
          </a:p>
        </p:txBody>
      </p:sp>
      <p:sp>
        <p:nvSpPr>
          <p:cNvPr id="10" name="Rectangle 9"/>
          <p:cNvSpPr/>
          <p:nvPr/>
        </p:nvSpPr>
        <p:spPr bwMode="auto">
          <a:xfrm>
            <a:off x="0" y="5254625"/>
            <a:ext cx="10693400" cy="230663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8" name="TextBox 7"/>
          <p:cNvSpPr txBox="1"/>
          <p:nvPr/>
        </p:nvSpPr>
        <p:spPr>
          <a:xfrm>
            <a:off x="857250" y="5256795"/>
            <a:ext cx="2827338" cy="702070"/>
          </a:xfrm>
          <a:prstGeom prst="rect">
            <a:avLst/>
          </a:prstGeom>
          <a:noFill/>
        </p:spPr>
        <p:txBody>
          <a:bodyPr wrap="square" lIns="0" tIns="360000" rIns="0" bIns="0" rtlCol="0">
            <a:spAutoFit/>
          </a:bodyPr>
          <a:lstStyle/>
          <a:p>
            <a:pPr>
              <a:spcAft>
                <a:spcPts val="0"/>
              </a:spcAft>
            </a:pPr>
            <a:r>
              <a:rPr lang="en-US" sz="1100" b="1" i="1" dirty="0" smtClean="0">
                <a:solidFill>
                  <a:schemeClr val="bg1"/>
                </a:solidFill>
                <a:latin typeface="Calibri" pitchFamily="34" charset="0"/>
              </a:rPr>
              <a:t>More and better tools to support EURES will be developed.</a:t>
            </a:r>
            <a:endParaRPr lang="it-IT" sz="1100" b="1" i="1" dirty="0" smtClean="0">
              <a:solidFill>
                <a:schemeClr val="bg1"/>
              </a:solidFill>
              <a:latin typeface="Calibri" pitchFamily="34" charset="0"/>
            </a:endParaRPr>
          </a:p>
        </p:txBody>
      </p:sp>
    </p:spTree>
    <p:extLst>
      <p:ext uri="{BB962C8B-B14F-4D97-AF65-F5344CB8AC3E}">
        <p14:creationId xmlns:p14="http://schemas.microsoft.com/office/powerpoint/2010/main" xmlns="" val="339016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a:xfrm>
            <a:off x="3941105" y="257175"/>
            <a:ext cx="3025775" cy="107722"/>
          </a:xfrm>
        </p:spPr>
        <p:txBody>
          <a:bodyPr/>
          <a:lstStyle/>
          <a:p>
            <a:pPr lvl="0"/>
            <a:r>
              <a:rPr lang="en-US" smtClean="0"/>
              <a:t>03. Tools supporting EURES</a:t>
            </a:r>
          </a:p>
        </p:txBody>
      </p:sp>
      <p:sp>
        <p:nvSpPr>
          <p:cNvPr id="8" name="Text Placeholder 12"/>
          <p:cNvSpPr>
            <a:spLocks noGrp="1"/>
          </p:cNvSpPr>
          <p:nvPr>
            <p:ph type="body" sz="quarter" idx="39"/>
          </p:nvPr>
        </p:nvSpPr>
        <p:spPr>
          <a:xfrm>
            <a:off x="3906540" y="2016435"/>
            <a:ext cx="2825641" cy="4343011"/>
          </a:xfrm>
        </p:spPr>
        <p:txBody>
          <a:bodyPr/>
          <a:lstStyle/>
          <a:p>
            <a:r>
              <a:rPr lang="en-US" sz="1400" dirty="0"/>
              <a:t>A</a:t>
            </a:r>
            <a:r>
              <a:rPr lang="en-US" sz="1400" dirty="0" smtClean="0"/>
              <a:t> </a:t>
            </a:r>
            <a:r>
              <a:rPr lang="en-US" sz="1400" dirty="0"/>
              <a:t>revamped EURES portal</a:t>
            </a:r>
          </a:p>
          <a:p>
            <a:endParaRPr lang="en-US" sz="1400" dirty="0"/>
          </a:p>
          <a:p>
            <a:pPr algn="just"/>
            <a:r>
              <a:rPr lang="en-GB" sz="1000" dirty="0"/>
              <a:t>The EURES Web Portal has a central role to play in realising the EURES 2020 objectives. </a:t>
            </a:r>
          </a:p>
          <a:p>
            <a:pPr algn="just"/>
            <a:r>
              <a:rPr lang="en-GB" sz="1000" dirty="0"/>
              <a:t>It will serve as the European platform for exchange of job vacancies and CVs according to new and improved common standards and using semantic and other state of the art technologies that will allow best possible matching between jobs and jobseekers at the level of skills and competences.</a:t>
            </a:r>
          </a:p>
          <a:p>
            <a:pPr algn="just"/>
            <a:r>
              <a:rPr lang="en-GB" sz="1000" dirty="0"/>
              <a:t>The EURES Portal, already today receiving several millions of visitors every month will also serve as one of the main communication channels both externally to employers and jobseekers and internally within the EURES network.</a:t>
            </a:r>
          </a:p>
          <a:p>
            <a:endParaRPr lang="en-US" sz="1000" dirty="0" smtClean="0"/>
          </a:p>
          <a:p>
            <a:endParaRPr lang="en-GB" sz="1000" dirty="0"/>
          </a:p>
        </p:txBody>
      </p:sp>
      <p:sp>
        <p:nvSpPr>
          <p:cNvPr id="7" name="Text Placeholder 11"/>
          <p:cNvSpPr>
            <a:spLocks noGrp="1"/>
          </p:cNvSpPr>
          <p:nvPr>
            <p:ph type="body" sz="quarter" idx="40"/>
          </p:nvPr>
        </p:nvSpPr>
        <p:spPr>
          <a:xfrm>
            <a:off x="7002884" y="2052439"/>
            <a:ext cx="2825750" cy="4341813"/>
          </a:xfrm>
        </p:spPr>
        <p:txBody>
          <a:bodyPr/>
          <a:lstStyle/>
          <a:p>
            <a:r>
              <a:rPr lang="en-US" sz="1400" dirty="0"/>
              <a:t>Main new features</a:t>
            </a:r>
            <a:endParaRPr lang="en-GB" sz="1400" dirty="0"/>
          </a:p>
          <a:p>
            <a:endParaRPr lang="en-GB" dirty="0"/>
          </a:p>
          <a:p>
            <a:pPr algn="just"/>
            <a:r>
              <a:rPr lang="en-GB" sz="1000" dirty="0"/>
              <a:t>Some of the main features that will be gradually put in place in the coming years are: </a:t>
            </a:r>
          </a:p>
          <a:p>
            <a:pPr marL="171450" indent="-171450" algn="just">
              <a:buFont typeface="Arial" pitchFamily="34" charset="0"/>
              <a:buChar char="•"/>
            </a:pPr>
            <a:r>
              <a:rPr lang="en-GB" sz="1000" dirty="0"/>
              <a:t>Standard formats for vacancies and CVs to allow Europe-wide interoperability and improved information exchange</a:t>
            </a:r>
          </a:p>
          <a:p>
            <a:pPr marL="171450" indent="-171450" algn="just">
              <a:buFont typeface="Arial" pitchFamily="34" charset="0"/>
              <a:buChar char="•"/>
            </a:pPr>
            <a:r>
              <a:rPr lang="en-GB" sz="1000" dirty="0"/>
              <a:t>Match &amp; Map.  An advanced system, using ESCO and other classifications and standards, to make good matches between jobs and jobseekers as well as indicating available training opportunities to acquire new skills. The result can be displayed in many different ways, such as geographically on a map or as individual training plans etc.  </a:t>
            </a:r>
          </a:p>
          <a:p>
            <a:pPr marL="171450" indent="-171450" algn="just">
              <a:buFont typeface="Arial" pitchFamily="34" charset="0"/>
              <a:buChar char="•"/>
            </a:pPr>
            <a:r>
              <a:rPr lang="en-GB" sz="1000" dirty="0"/>
              <a:t>Profiling to provide users information and suggestions tailored to their individual profiles and interest. </a:t>
            </a:r>
          </a:p>
          <a:p>
            <a:pPr marL="171450" indent="-171450" algn="just">
              <a:buFont typeface="Arial" pitchFamily="34" charset="0"/>
              <a:buChar char="•"/>
            </a:pPr>
            <a:r>
              <a:rPr lang="en-GB" sz="1000" dirty="0"/>
              <a:t>Event management platform to organise and promote Job Days and other recruitment events both as traditional onsite events and as online Job days, including tools for online job interviews, video streaming of presentations etc. </a:t>
            </a:r>
          </a:p>
          <a:p>
            <a:pPr marL="171450" indent="-171450" algn="just">
              <a:buFont typeface="Arial" pitchFamily="34" charset="0"/>
              <a:buChar char="•"/>
            </a:pPr>
            <a:r>
              <a:rPr lang="en-GB" sz="1000" dirty="0"/>
              <a:t>New and improved Extranet, allowing sharing of information and collaboration through forums, blogs, document repositories, eLearning etc. </a:t>
            </a:r>
          </a:p>
          <a:p>
            <a:pPr marL="171450" indent="-171450" algn="just">
              <a:buFont typeface="Arial" pitchFamily="34" charset="0"/>
              <a:buChar char="•"/>
            </a:pPr>
            <a:r>
              <a:rPr lang="en-GB" sz="1000" dirty="0"/>
              <a:t>Data Warehouse to produce relevant statistics and information on trends on the European labour market   </a:t>
            </a:r>
          </a:p>
          <a:p>
            <a:endParaRPr lang="en-US" dirty="0" smtClean="0"/>
          </a:p>
        </p:txBody>
      </p:sp>
      <p:pic>
        <p:nvPicPr>
          <p:cNvPr id="2050" name="Picture 2"/>
          <p:cNvPicPr>
            <a:picLocks noChangeAspect="1" noChangeArrowheads="1"/>
          </p:cNvPicPr>
          <p:nvPr/>
        </p:nvPicPr>
        <p:blipFill>
          <a:blip r:embed="rId2" cstate="print"/>
          <a:srcRect/>
          <a:stretch>
            <a:fillRect/>
          </a:stretch>
        </p:blipFill>
        <p:spPr bwMode="auto">
          <a:xfrm>
            <a:off x="810196" y="2052439"/>
            <a:ext cx="2628292" cy="4248683"/>
          </a:xfrm>
          <a:prstGeom prst="rect">
            <a:avLst/>
          </a:prstGeom>
          <a:noFill/>
          <a:ln w="9525">
            <a:noFill/>
            <a:miter lim="800000"/>
            <a:headEnd/>
            <a:tailEnd/>
          </a:ln>
          <a:effectLst/>
        </p:spPr>
      </p:pic>
    </p:spTree>
    <p:extLst>
      <p:ext uri="{BB962C8B-B14F-4D97-AF65-F5344CB8AC3E}">
        <p14:creationId xmlns:p14="http://schemas.microsoft.com/office/powerpoint/2010/main" xmlns="" val="633038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US" smtClean="0"/>
              <a:t>03. Tools supporting EURES</a:t>
            </a:r>
          </a:p>
          <a:p>
            <a:endParaRPr lang="en-US"/>
          </a:p>
        </p:txBody>
      </p:sp>
      <p:sp>
        <p:nvSpPr>
          <p:cNvPr id="8" name="Text Placeholder 12"/>
          <p:cNvSpPr>
            <a:spLocks noGrp="1"/>
          </p:cNvSpPr>
          <p:nvPr>
            <p:ph type="body" sz="quarter" idx="39"/>
          </p:nvPr>
        </p:nvSpPr>
        <p:spPr>
          <a:xfrm>
            <a:off x="3906540" y="1764407"/>
            <a:ext cx="2825641" cy="4343011"/>
          </a:xfrm>
        </p:spPr>
        <p:txBody>
          <a:bodyPr/>
          <a:lstStyle/>
          <a:p>
            <a:pPr marL="534988" indent="-534988"/>
            <a:r>
              <a:rPr lang="en-US" sz="1400" dirty="0" smtClean="0"/>
              <a:t>ESCO – European Skills/Competences, Qualifications and Occupations</a:t>
            </a:r>
            <a:endParaRPr lang="en-US" sz="1400" dirty="0"/>
          </a:p>
          <a:p>
            <a:pPr algn="just"/>
            <a:r>
              <a:rPr lang="en-GB" sz="1000" dirty="0" smtClean="0"/>
              <a:t>The </a:t>
            </a:r>
            <a:r>
              <a:rPr lang="en-GB" sz="1000" dirty="0"/>
              <a:t>objective of ESCO is to develop a multilingual, structured, easy-to-use terminology of skills/competences, qualifications and occupations. </a:t>
            </a:r>
          </a:p>
          <a:p>
            <a:pPr algn="just"/>
            <a:r>
              <a:rPr lang="en-GB" sz="1000" dirty="0" smtClean="0"/>
              <a:t>Today</a:t>
            </a:r>
            <a:r>
              <a:rPr lang="en-GB" sz="1000" dirty="0"/>
              <a:t>, more than ever, skills matter. The crisis has speeded up the pace of change in our economies and societies. Employers are increasingly concerned with what workers know, understand and are able to do in practice, rather than focussing on formal qualifications. </a:t>
            </a:r>
            <a:endParaRPr lang="en-GB" sz="1000" dirty="0" smtClean="0"/>
          </a:p>
          <a:p>
            <a:pPr algn="just"/>
            <a:r>
              <a:rPr lang="en-GB" sz="1000" dirty="0" smtClean="0"/>
              <a:t>Public </a:t>
            </a:r>
            <a:r>
              <a:rPr lang="en-GB" sz="1000" dirty="0"/>
              <a:t>and private employment services respond to this trend by gradually changing from an occupation-focused to a skills and competence-oriented </a:t>
            </a:r>
            <a:r>
              <a:rPr lang="en-GB" sz="1000" dirty="0" smtClean="0"/>
              <a:t>approach. At </a:t>
            </a:r>
            <a:r>
              <a:rPr lang="en-GB" sz="1000" dirty="0"/>
              <a:t>the same time, education and training systems are moving away from input </a:t>
            </a:r>
            <a:r>
              <a:rPr lang="en-GB" sz="1000" dirty="0" smtClean="0"/>
              <a:t>approaches towards describing </a:t>
            </a:r>
            <a:r>
              <a:rPr lang="en-GB" sz="1000" dirty="0"/>
              <a:t>qualifications with the knowledge, skills and competences they lead to.</a:t>
            </a:r>
            <a:endParaRPr lang="en-GB" sz="1000" dirty="0" smtClean="0"/>
          </a:p>
          <a:p>
            <a:pPr algn="just"/>
            <a:r>
              <a:rPr lang="en-GB" sz="1000" dirty="0"/>
              <a:t>By providing a tool for identifying, sorting, connecting and applying relevant terms, ESCO will facilitate the dialogue between the labour market and the education/training sector. This dialogue is of major practical importance since occupations, skills/competences and qualifications are constantly evolving. </a:t>
            </a:r>
          </a:p>
          <a:p>
            <a:pPr algn="just"/>
            <a:r>
              <a:rPr lang="en-GB" sz="1000" dirty="0" smtClean="0"/>
              <a:t>To </a:t>
            </a:r>
            <a:r>
              <a:rPr lang="en-GB" sz="1000" dirty="0"/>
              <a:t>fulfil this task it is envisaged to structure ESCO on the basis of three pillars: </a:t>
            </a:r>
            <a:endParaRPr lang="en-GB" sz="1000" dirty="0" smtClean="0"/>
          </a:p>
          <a:p>
            <a:pPr marL="285750" indent="-285750">
              <a:buFont typeface="Arial" pitchFamily="34" charset="0"/>
              <a:buChar char="•"/>
            </a:pPr>
            <a:r>
              <a:rPr lang="en-GB" sz="1000" dirty="0" smtClean="0"/>
              <a:t>occupations</a:t>
            </a:r>
            <a:r>
              <a:rPr lang="en-GB" sz="1000" dirty="0"/>
              <a:t>; </a:t>
            </a:r>
            <a:endParaRPr lang="en-GB" sz="1000" dirty="0" smtClean="0"/>
          </a:p>
          <a:p>
            <a:pPr marL="285750" indent="-285750">
              <a:buFont typeface="Arial" pitchFamily="34" charset="0"/>
              <a:buChar char="•"/>
            </a:pPr>
            <a:r>
              <a:rPr lang="en-GB" sz="1000" dirty="0" smtClean="0"/>
              <a:t>skills/competences</a:t>
            </a:r>
            <a:r>
              <a:rPr lang="en-GB" sz="1000" dirty="0"/>
              <a:t>; </a:t>
            </a:r>
          </a:p>
          <a:p>
            <a:pPr marL="285750" indent="-285750">
              <a:buFont typeface="Arial" pitchFamily="34" charset="0"/>
              <a:buChar char="•"/>
            </a:pPr>
            <a:r>
              <a:rPr lang="en-GB" sz="1000" dirty="0"/>
              <a:t>q</a:t>
            </a:r>
            <a:r>
              <a:rPr lang="en-GB" sz="1000" dirty="0" smtClean="0"/>
              <a:t>ualifications.</a:t>
            </a:r>
            <a:endParaRPr lang="en-GB" sz="1000" dirty="0"/>
          </a:p>
          <a:p>
            <a:pPr algn="just"/>
            <a:endParaRPr lang="en-GB" dirty="0" smtClean="0"/>
          </a:p>
          <a:p>
            <a:endParaRPr lang="en-US" sz="800" dirty="0" smtClean="0"/>
          </a:p>
          <a:p>
            <a:endParaRPr lang="en-GB" dirty="0"/>
          </a:p>
        </p:txBody>
      </p:sp>
      <p:sp>
        <p:nvSpPr>
          <p:cNvPr id="7" name="Text Placeholder 11"/>
          <p:cNvSpPr>
            <a:spLocks noGrp="1"/>
          </p:cNvSpPr>
          <p:nvPr>
            <p:ph type="body" sz="quarter" idx="40"/>
          </p:nvPr>
        </p:nvSpPr>
        <p:spPr>
          <a:xfrm>
            <a:off x="7002884" y="1800411"/>
            <a:ext cx="2825750" cy="4341813"/>
          </a:xfrm>
        </p:spPr>
        <p:txBody>
          <a:bodyPr/>
          <a:lstStyle/>
          <a:p>
            <a:pPr lvl="0"/>
            <a:r>
              <a:rPr lang="en-GB" sz="1400" dirty="0" smtClean="0"/>
              <a:t>Added </a:t>
            </a:r>
            <a:r>
              <a:rPr lang="en-GB" sz="1400" dirty="0"/>
              <a:t>value</a:t>
            </a:r>
          </a:p>
          <a:p>
            <a:pPr algn="just"/>
            <a:endParaRPr lang="en-GB" sz="1000" dirty="0" smtClean="0"/>
          </a:p>
          <a:p>
            <a:pPr algn="just"/>
            <a:r>
              <a:rPr lang="en-GB" sz="1000" dirty="0" smtClean="0"/>
              <a:t>ESCO </a:t>
            </a:r>
            <a:r>
              <a:rPr lang="en-GB" sz="1000" dirty="0"/>
              <a:t>is not a tool directly performing job matching, identifying skill shortages, recognising qualifications, providing career guidance, etc. It will facilitate the development and implementation of instruments responding to these needs. Thus, most of these specific needs will be covered by applications using ESCO, rather than ESCO itself. The following examples of practical applications illustrate the added value of ESCO:</a:t>
            </a:r>
          </a:p>
          <a:p>
            <a:pPr marL="171450" lvl="0" indent="-171450" algn="just">
              <a:buFont typeface="Arial" pitchFamily="34" charset="0"/>
              <a:buChar char="•"/>
            </a:pPr>
            <a:r>
              <a:rPr lang="en-GB" sz="1000" dirty="0"/>
              <a:t>Online job portals could use ESCO for CVs and job vacancies. Jobseekers would thus describe their skill set using the same terminology as the job vacancies. This would enable job matching on skills level.</a:t>
            </a:r>
          </a:p>
          <a:p>
            <a:pPr marL="171450" lvl="0" indent="-171450" algn="just">
              <a:buFont typeface="Arial" pitchFamily="34" charset="0"/>
              <a:buChar char="•"/>
            </a:pPr>
            <a:r>
              <a:rPr lang="en-GB" sz="1000" dirty="0"/>
              <a:t>Learners could use ESCO to build personal skill profiles and to record their learning outcomes in applications.</a:t>
            </a:r>
          </a:p>
          <a:p>
            <a:pPr marL="171450" lvl="0" indent="-171450" algn="just">
              <a:buFont typeface="Arial" pitchFamily="34" charset="0"/>
              <a:buChar char="•"/>
            </a:pPr>
            <a:r>
              <a:rPr lang="en-GB" sz="1000" dirty="0"/>
              <a:t>Education and training institutions could use ESCO to improve planning and curriculum development. ESCO will allow them to react quicker on emerging skill needs.</a:t>
            </a:r>
          </a:p>
          <a:p>
            <a:pPr marL="171450" lvl="0" indent="-171450" algn="just">
              <a:buFont typeface="Arial" pitchFamily="34" charset="0"/>
              <a:buChar char="•"/>
            </a:pPr>
            <a:r>
              <a:rPr lang="en-GB" sz="1000" dirty="0"/>
              <a:t>At European level, ESCO will provide for a closer matching of jobseekers to jobs through the EURES Job Mobility Portal – as well as facilitate the development of a European Skills Passport. </a:t>
            </a:r>
          </a:p>
          <a:p>
            <a:endParaRPr lang="en-GB" sz="1400" dirty="0"/>
          </a:p>
        </p:txBody>
      </p:sp>
      <p:pic>
        <p:nvPicPr>
          <p:cNvPr id="10" name="Picture 9" descr="Towards a common language for employment and education/training:  The ESCO (European Skills, Competencies and Occupations taxonomy) stakeholders' conference "/>
          <p:cNvPicPr/>
          <p:nvPr/>
        </p:nvPicPr>
        <p:blipFill>
          <a:blip r:embed="rId2" cstate="print"/>
          <a:srcRect/>
          <a:stretch>
            <a:fillRect/>
          </a:stretch>
        </p:blipFill>
        <p:spPr bwMode="auto">
          <a:xfrm>
            <a:off x="702184" y="1800411"/>
            <a:ext cx="2736304" cy="4104456"/>
          </a:xfrm>
          <a:prstGeom prst="rect">
            <a:avLst/>
          </a:prstGeom>
          <a:noFill/>
          <a:ln w="9525">
            <a:noFill/>
            <a:miter lim="800000"/>
            <a:headEnd/>
            <a:tailEnd/>
          </a:ln>
        </p:spPr>
      </p:pic>
    </p:spTree>
    <p:extLst>
      <p:ext uri="{BB962C8B-B14F-4D97-AF65-F5344CB8AC3E}">
        <p14:creationId xmlns:p14="http://schemas.microsoft.com/office/powerpoint/2010/main" xmlns="" val="955707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US" smtClean="0"/>
              <a:t>03. Tools supporting EURES</a:t>
            </a:r>
          </a:p>
          <a:p>
            <a:endParaRPr lang="en-US"/>
          </a:p>
        </p:txBody>
      </p:sp>
      <p:sp>
        <p:nvSpPr>
          <p:cNvPr id="8" name="Text Placeholder 12"/>
          <p:cNvSpPr>
            <a:spLocks noGrp="1"/>
          </p:cNvSpPr>
          <p:nvPr>
            <p:ph type="body" sz="quarter" idx="39"/>
          </p:nvPr>
        </p:nvSpPr>
        <p:spPr>
          <a:xfrm>
            <a:off x="3834532" y="3672619"/>
            <a:ext cx="2582342" cy="2035332"/>
          </a:xfrm>
        </p:spPr>
        <p:txBody>
          <a:bodyPr/>
          <a:lstStyle/>
          <a:p>
            <a:pPr marL="534988" indent="-534988"/>
            <a:r>
              <a:rPr lang="en-US" sz="1400" dirty="0" smtClean="0"/>
              <a:t>European Vacancy Monitor</a:t>
            </a:r>
            <a:endParaRPr lang="en-US" sz="1400" dirty="0"/>
          </a:p>
          <a:p>
            <a:pPr lvl="0" algn="just"/>
            <a:r>
              <a:rPr lang="en-GB" sz="1000" dirty="0" smtClean="0"/>
              <a:t>gives </a:t>
            </a:r>
            <a:r>
              <a:rPr lang="en-GB" sz="1000" dirty="0"/>
              <a:t>a comprehensive overview of recent developments on the European job market. Data on job vacancies and hiring shed light on trends in occupational demand and skills requirements.</a:t>
            </a:r>
          </a:p>
          <a:p>
            <a:pPr algn="just"/>
            <a:r>
              <a:rPr lang="en-GB" sz="1000" dirty="0"/>
              <a:t>The data is drawn from a wide range of sources: public employment services, temporary work agencies, online services, the EU statistics office (labour force survey, job vacancy statistics), national statistical offices and other relevant research</a:t>
            </a:r>
            <a:r>
              <a:rPr lang="en-GB" sz="1000" dirty="0" smtClean="0"/>
              <a:t>.</a:t>
            </a:r>
          </a:p>
          <a:p>
            <a:pPr algn="just"/>
            <a:endParaRPr lang="en-GB" dirty="0" smtClean="0"/>
          </a:p>
          <a:p>
            <a:endParaRPr lang="en-US" sz="800" dirty="0" smtClean="0"/>
          </a:p>
          <a:p>
            <a:endParaRPr lang="en-GB" dirty="0"/>
          </a:p>
        </p:txBody>
      </p:sp>
      <p:sp>
        <p:nvSpPr>
          <p:cNvPr id="7" name="Text Placeholder 11"/>
          <p:cNvSpPr>
            <a:spLocks noGrp="1"/>
          </p:cNvSpPr>
          <p:nvPr>
            <p:ph type="body" sz="quarter" idx="40"/>
          </p:nvPr>
        </p:nvSpPr>
        <p:spPr>
          <a:xfrm>
            <a:off x="7002884" y="3672619"/>
            <a:ext cx="2592288" cy="1748514"/>
          </a:xfrm>
        </p:spPr>
        <p:txBody>
          <a:bodyPr/>
          <a:lstStyle/>
          <a:p>
            <a:pPr lvl="0"/>
            <a:r>
              <a:rPr lang="en-US" sz="1400" dirty="0" smtClean="0"/>
              <a:t>European Job Mobility Bulletin</a:t>
            </a:r>
            <a:endParaRPr lang="en-GB" sz="1400" dirty="0"/>
          </a:p>
          <a:p>
            <a:pPr algn="just"/>
            <a:r>
              <a:rPr lang="en-GB" sz="1000" dirty="0" smtClean="0"/>
              <a:t>analyses </a:t>
            </a:r>
            <a:r>
              <a:rPr lang="en-GB" sz="1000" dirty="0"/>
              <a:t>the vacancies posted on the EURES jobs portal (and its database) by national public employment services.</a:t>
            </a:r>
          </a:p>
          <a:p>
            <a:pPr algn="just"/>
            <a:r>
              <a:rPr lang="en-GB" sz="1000" dirty="0"/>
              <a:t>This bulletin is specifically targeted at people looking for work outside their home region/country, and at EURES advisers aiming to help them. </a:t>
            </a:r>
            <a:endParaRPr lang="en-GB" sz="1000" dirty="0" smtClean="0"/>
          </a:p>
          <a:p>
            <a:pPr algn="just"/>
            <a:endParaRPr lang="en-GB" sz="1000" dirty="0" smtClean="0"/>
          </a:p>
        </p:txBody>
      </p:sp>
      <p:sp>
        <p:nvSpPr>
          <p:cNvPr id="2" name="TextBox 1"/>
          <p:cNvSpPr txBox="1"/>
          <p:nvPr/>
        </p:nvSpPr>
        <p:spPr>
          <a:xfrm>
            <a:off x="3834532" y="2346856"/>
            <a:ext cx="5874872" cy="820738"/>
          </a:xfrm>
          <a:prstGeom prst="rect">
            <a:avLst/>
          </a:prstGeom>
          <a:noFill/>
        </p:spPr>
        <p:txBody>
          <a:bodyPr wrap="square" lIns="0" tIns="0" rIns="0" bIns="0" rtlCol="0">
            <a:spAutoFit/>
          </a:bodyPr>
          <a:lstStyle/>
          <a:p>
            <a:pPr algn="just" defTabSz="1042988" eaLnBrk="0" hangingPunct="0">
              <a:spcAft>
                <a:spcPts val="425"/>
              </a:spcAft>
            </a:pPr>
            <a:r>
              <a:rPr lang="en-GB" sz="1000" dirty="0" smtClean="0">
                <a:solidFill>
                  <a:srgbClr val="808080"/>
                </a:solidFill>
                <a:latin typeface="Calibri" pitchFamily="34" charset="0"/>
              </a:rPr>
              <a:t>What are promising occupations with growing demand in Europe, what are vacancies more difficult to be filled by employers, the so called "bottlenecks" which offer even more opportunities for jobseekers? </a:t>
            </a:r>
          </a:p>
          <a:p>
            <a:pPr algn="just" defTabSz="1042988" eaLnBrk="0" hangingPunct="0">
              <a:spcAft>
                <a:spcPts val="425"/>
              </a:spcAft>
            </a:pPr>
            <a:r>
              <a:rPr lang="en-US" sz="1000" dirty="0" smtClean="0">
                <a:solidFill>
                  <a:srgbClr val="808080"/>
                </a:solidFill>
                <a:latin typeface="Calibri" pitchFamily="34" charset="0"/>
              </a:rPr>
              <a:t>Two quarterly bulletins provide </a:t>
            </a:r>
            <a:r>
              <a:rPr lang="en-GB" sz="1000" dirty="0" smtClean="0">
                <a:solidFill>
                  <a:srgbClr val="808080"/>
                </a:solidFill>
                <a:latin typeface="Calibri" pitchFamily="34" charset="0"/>
              </a:rPr>
              <a:t>clear </a:t>
            </a:r>
            <a:r>
              <a:rPr lang="en-GB" sz="1000" dirty="0">
                <a:solidFill>
                  <a:srgbClr val="808080"/>
                </a:solidFill>
                <a:latin typeface="Calibri" pitchFamily="34" charset="0"/>
              </a:rPr>
              <a:t>picture of the development of labour </a:t>
            </a:r>
            <a:r>
              <a:rPr lang="en-GB" sz="1000" dirty="0" smtClean="0">
                <a:solidFill>
                  <a:srgbClr val="808080"/>
                </a:solidFill>
                <a:latin typeface="Calibri" pitchFamily="34" charset="0"/>
              </a:rPr>
              <a:t>demands giving up-to-date </a:t>
            </a:r>
            <a:r>
              <a:rPr lang="en-GB" sz="1000" dirty="0">
                <a:solidFill>
                  <a:srgbClr val="808080"/>
                </a:solidFill>
                <a:latin typeface="Calibri" pitchFamily="34" charset="0"/>
              </a:rPr>
              <a:t>information on job vacancies and hiring </a:t>
            </a:r>
            <a:r>
              <a:rPr lang="en-GB" sz="1000" dirty="0" smtClean="0">
                <a:solidFill>
                  <a:srgbClr val="808080"/>
                </a:solidFill>
                <a:latin typeface="Calibri" pitchFamily="34" charset="0"/>
              </a:rPr>
              <a:t>patterns. Besides its contribution </a:t>
            </a:r>
            <a:r>
              <a:rPr lang="en-GB" sz="1000" dirty="0">
                <a:solidFill>
                  <a:srgbClr val="808080"/>
                </a:solidFill>
                <a:latin typeface="Calibri" pitchFamily="34" charset="0"/>
              </a:rPr>
              <a:t>to matching jobs and jobseekers across borders , </a:t>
            </a:r>
            <a:r>
              <a:rPr lang="en-GB" sz="1000" dirty="0" smtClean="0">
                <a:solidFill>
                  <a:srgbClr val="808080"/>
                </a:solidFill>
                <a:latin typeface="Calibri" pitchFamily="34" charset="0"/>
              </a:rPr>
              <a:t>they can also serve </a:t>
            </a:r>
            <a:r>
              <a:rPr lang="en-GB" sz="1000" dirty="0">
                <a:solidFill>
                  <a:srgbClr val="808080"/>
                </a:solidFill>
                <a:latin typeface="Calibri" pitchFamily="34" charset="0"/>
              </a:rPr>
              <a:t>as an early-warning tool for bottlenecks and mismatches on the labour </a:t>
            </a:r>
            <a:r>
              <a:rPr lang="en-GB" sz="1000" dirty="0" smtClean="0">
                <a:solidFill>
                  <a:srgbClr val="808080"/>
                </a:solidFill>
                <a:latin typeface="Calibri" pitchFamily="34" charset="0"/>
              </a:rPr>
              <a:t>market. </a:t>
            </a:r>
          </a:p>
        </p:txBody>
      </p:sp>
      <p:pic>
        <p:nvPicPr>
          <p:cNvPr id="31745" name="Picture 1"/>
          <p:cNvPicPr>
            <a:picLocks noChangeAspect="1" noChangeArrowheads="1"/>
          </p:cNvPicPr>
          <p:nvPr/>
        </p:nvPicPr>
        <p:blipFill>
          <a:blip r:embed="rId2" cstate="print"/>
          <a:srcRect/>
          <a:stretch>
            <a:fillRect/>
          </a:stretch>
        </p:blipFill>
        <p:spPr bwMode="auto">
          <a:xfrm>
            <a:off x="810197" y="2340471"/>
            <a:ext cx="2304256" cy="3539981"/>
          </a:xfrm>
          <a:prstGeom prst="rect">
            <a:avLst/>
          </a:prstGeom>
          <a:noFill/>
          <a:ln w="9525">
            <a:noFill/>
            <a:miter lim="800000"/>
            <a:headEnd/>
            <a:tailEnd/>
          </a:ln>
          <a:effectLst/>
        </p:spPr>
      </p:pic>
    </p:spTree>
    <p:extLst>
      <p:ext uri="{BB962C8B-B14F-4D97-AF65-F5344CB8AC3E}">
        <p14:creationId xmlns:p14="http://schemas.microsoft.com/office/powerpoint/2010/main" xmlns="" val="2782079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US" smtClean="0"/>
              <a:t>03. Tools supporting EURES</a:t>
            </a:r>
          </a:p>
          <a:p>
            <a:endParaRPr lang="en-US"/>
          </a:p>
        </p:txBody>
      </p:sp>
      <p:sp>
        <p:nvSpPr>
          <p:cNvPr id="8" name="Text Placeholder 12"/>
          <p:cNvSpPr>
            <a:spLocks noGrp="1"/>
          </p:cNvSpPr>
          <p:nvPr>
            <p:ph type="body" sz="quarter" idx="39"/>
          </p:nvPr>
        </p:nvSpPr>
        <p:spPr>
          <a:xfrm>
            <a:off x="3762524" y="2232459"/>
            <a:ext cx="6048672" cy="2035332"/>
          </a:xfrm>
        </p:spPr>
        <p:txBody>
          <a:bodyPr/>
          <a:lstStyle/>
          <a:p>
            <a:pPr marL="630238" indent="-630238">
              <a:spcAft>
                <a:spcPts val="0"/>
              </a:spcAft>
            </a:pPr>
            <a:r>
              <a:rPr lang="en-US" sz="1400" dirty="0" smtClean="0"/>
              <a:t>WEESP - </a:t>
            </a:r>
            <a:r>
              <a:rPr lang="en-GB" sz="1400" dirty="0" smtClean="0"/>
              <a:t>Web-tool </a:t>
            </a:r>
            <a:r>
              <a:rPr lang="en-GB" sz="1400" dirty="0"/>
              <a:t>for Evaluated Employment Services Practices</a:t>
            </a:r>
            <a:endParaRPr lang="en-US" sz="1400" dirty="0" smtClean="0"/>
          </a:p>
          <a:p>
            <a:pPr algn="just">
              <a:lnSpc>
                <a:spcPct val="80000"/>
              </a:lnSpc>
            </a:pPr>
            <a:endParaRPr lang="en-GB" dirty="0" smtClean="0"/>
          </a:p>
          <a:p>
            <a:pPr algn="just"/>
            <a:r>
              <a:rPr lang="en-GB" sz="1000" dirty="0" smtClean="0"/>
              <a:t>Composed </a:t>
            </a:r>
            <a:r>
              <a:rPr lang="en-GB" sz="1000" dirty="0"/>
              <a:t>of </a:t>
            </a:r>
            <a:r>
              <a:rPr lang="en-GB" sz="1000" dirty="0" smtClean="0"/>
              <a:t>monitored, evaluated </a:t>
            </a:r>
            <a:r>
              <a:rPr lang="en-GB" sz="1000" dirty="0"/>
              <a:t>and tested employment services measures, tools, practices and services (i.e. on what works and does not work</a:t>
            </a:r>
            <a:r>
              <a:rPr lang="en-GB" sz="1000" dirty="0" smtClean="0"/>
              <a:t>), WEESP represents a unique learning tool.</a:t>
            </a:r>
            <a:endParaRPr lang="en-GB" sz="1000" dirty="0"/>
          </a:p>
          <a:p>
            <a:pPr algn="just"/>
            <a:r>
              <a:rPr lang="en-GB" sz="1000" dirty="0" smtClean="0"/>
              <a:t>The </a:t>
            </a:r>
            <a:r>
              <a:rPr lang="en-US" sz="1000" dirty="0" smtClean="0"/>
              <a:t>ultimate </a:t>
            </a:r>
            <a:r>
              <a:rPr lang="en-GB" sz="1000" dirty="0" smtClean="0"/>
              <a:t>aim of WEESP is </a:t>
            </a:r>
            <a:r>
              <a:rPr lang="en-GB" sz="1000" dirty="0"/>
              <a:t>to strengthen capacity, efficiency and quality of service delivery by public and private employment services as well as similar services delivered by third sector organisations and others. Improved functioning of employment services will benefit citizens in search for work, contribute to the employment target as laid down in the Europe 2020 strategy and relieve public households.</a:t>
            </a:r>
          </a:p>
          <a:p>
            <a:pPr algn="just"/>
            <a:endParaRPr lang="en-GB" sz="1000" dirty="0"/>
          </a:p>
          <a:p>
            <a:pPr algn="just"/>
            <a:r>
              <a:rPr lang="en-US" sz="1000" dirty="0" smtClean="0"/>
              <a:t>WEESP takes the form of an on-line repository with simple and intuitive search functions.</a:t>
            </a:r>
          </a:p>
          <a:p>
            <a:pPr algn="just"/>
            <a:endParaRPr lang="en-US" sz="1000" dirty="0"/>
          </a:p>
          <a:p>
            <a:pPr algn="just"/>
            <a:r>
              <a:rPr lang="en-US" sz="1000" dirty="0" smtClean="0"/>
              <a:t>WEESP will help to </a:t>
            </a:r>
          </a:p>
          <a:p>
            <a:pPr marL="171450" indent="-171450" algn="just">
              <a:buFont typeface="Arial" pitchFamily="34" charset="0"/>
              <a:buChar char="•"/>
            </a:pPr>
            <a:r>
              <a:rPr lang="en-US" sz="1000" dirty="0" smtClean="0"/>
              <a:t>enhance policy design on basis of scientifically sound evidence</a:t>
            </a:r>
          </a:p>
          <a:p>
            <a:pPr marL="171450" indent="-171450" algn="just">
              <a:buFont typeface="Arial" pitchFamily="34" charset="0"/>
              <a:buChar char="•"/>
            </a:pPr>
            <a:r>
              <a:rPr lang="en-US" sz="1000" dirty="0" smtClean="0"/>
              <a:t>address the policy implementation gap</a:t>
            </a:r>
          </a:p>
          <a:p>
            <a:pPr marL="171450" indent="-171450" algn="just">
              <a:buFont typeface="Arial" pitchFamily="34" charset="0"/>
              <a:buChar char="•"/>
            </a:pPr>
            <a:r>
              <a:rPr lang="en-US" sz="1000" dirty="0" smtClean="0"/>
              <a:t>assess government's return on labour market investment </a:t>
            </a:r>
          </a:p>
          <a:p>
            <a:pPr marL="171450" indent="-171450" algn="just">
              <a:buFont typeface="Arial" pitchFamily="34" charset="0"/>
              <a:buChar char="•"/>
            </a:pPr>
            <a:r>
              <a:rPr lang="en-US" sz="1000" dirty="0" smtClean="0"/>
              <a:t>make Employment Services more efficient</a:t>
            </a:r>
          </a:p>
          <a:p>
            <a:pPr algn="just">
              <a:lnSpc>
                <a:spcPct val="80000"/>
              </a:lnSpc>
            </a:pPr>
            <a:endParaRPr lang="en-GB" dirty="0"/>
          </a:p>
          <a:p>
            <a:pPr algn="just"/>
            <a:endParaRPr lang="en-GB" dirty="0" smtClean="0"/>
          </a:p>
          <a:p>
            <a:endParaRPr lang="en-US" sz="800" dirty="0" smtClean="0"/>
          </a:p>
          <a:p>
            <a:endParaRPr lang="en-GB" dirty="0"/>
          </a:p>
        </p:txBody>
      </p:sp>
      <p:pic>
        <p:nvPicPr>
          <p:cNvPr id="5" name="Picture 2"/>
          <p:cNvPicPr>
            <a:picLocks noChangeAspect="1" noChangeArrowheads="1"/>
          </p:cNvPicPr>
          <p:nvPr/>
        </p:nvPicPr>
        <p:blipFill>
          <a:blip r:embed="rId2" cstate="print"/>
          <a:srcRect/>
          <a:stretch>
            <a:fillRect/>
          </a:stretch>
        </p:blipFill>
        <p:spPr bwMode="auto">
          <a:xfrm>
            <a:off x="882204" y="2196455"/>
            <a:ext cx="2538958" cy="4140460"/>
          </a:xfrm>
          <a:prstGeom prst="rect">
            <a:avLst/>
          </a:prstGeom>
          <a:noFill/>
          <a:ln w="9525">
            <a:noFill/>
            <a:miter lim="800000"/>
            <a:headEnd/>
            <a:tailEnd/>
          </a:ln>
          <a:effectLst/>
        </p:spPr>
      </p:pic>
    </p:spTree>
    <p:extLst>
      <p:ext uri="{BB962C8B-B14F-4D97-AF65-F5344CB8AC3E}">
        <p14:creationId xmlns:p14="http://schemas.microsoft.com/office/powerpoint/2010/main" xmlns="" val="4105876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it-IT" dirty="0"/>
              <a:t>03. Tools </a:t>
            </a:r>
            <a:r>
              <a:rPr lang="it-IT" dirty="0" err="1"/>
              <a:t>supporting</a:t>
            </a:r>
            <a:r>
              <a:rPr lang="it-IT" dirty="0"/>
              <a:t> EURES</a:t>
            </a:r>
          </a:p>
          <a:p>
            <a:endParaRPr lang="it-IT" dirty="0"/>
          </a:p>
        </p:txBody>
      </p:sp>
      <p:sp>
        <p:nvSpPr>
          <p:cNvPr id="7" name="Text Placeholder 11"/>
          <p:cNvSpPr>
            <a:spLocks noGrp="1"/>
          </p:cNvSpPr>
          <p:nvPr>
            <p:ph type="body" sz="quarter" idx="40"/>
          </p:nvPr>
        </p:nvSpPr>
        <p:spPr>
          <a:xfrm>
            <a:off x="3870536" y="2088443"/>
            <a:ext cx="5364596" cy="4284476"/>
          </a:xfrm>
        </p:spPr>
        <p:txBody>
          <a:bodyPr/>
          <a:lstStyle/>
          <a:p>
            <a:pPr lvl="0"/>
            <a:r>
              <a:rPr lang="en-US" sz="1400" dirty="0" smtClean="0"/>
              <a:t>European Job Mobility Laboratory</a:t>
            </a:r>
          </a:p>
          <a:p>
            <a:pPr lvl="0" algn="just"/>
            <a:endParaRPr lang="en-GB" sz="1000" dirty="0"/>
          </a:p>
          <a:p>
            <a:pPr algn="just"/>
            <a:r>
              <a:rPr lang="en-GB" sz="1000" dirty="0" smtClean="0"/>
              <a:t>The European Job Mobility Laboratory is an </a:t>
            </a:r>
            <a:r>
              <a:rPr lang="en-GB" sz="1000" dirty="0"/>
              <a:t>expert network of labour market academics and </a:t>
            </a:r>
            <a:r>
              <a:rPr lang="en-GB" sz="1000" dirty="0" smtClean="0"/>
              <a:t>practitioners which provides </a:t>
            </a:r>
            <a:r>
              <a:rPr lang="en-GB" sz="1000" dirty="0"/>
              <a:t>the European Commission with the capacity for researching, testing and validating policy initiatives and </a:t>
            </a:r>
            <a:r>
              <a:rPr lang="en-GB" sz="1000" dirty="0" smtClean="0"/>
              <a:t>actions.</a:t>
            </a:r>
            <a:endParaRPr lang="en-GB" sz="1000" dirty="0"/>
          </a:p>
          <a:p>
            <a:pPr algn="just"/>
            <a:r>
              <a:rPr lang="en-GB" sz="1000" dirty="0" smtClean="0"/>
              <a:t>It helps </a:t>
            </a:r>
            <a:r>
              <a:rPr lang="en-GB" sz="1000" dirty="0"/>
              <a:t>raise awareness of mobility issues and promote debate through a series of thematic workshops and national level seminars </a:t>
            </a:r>
            <a:r>
              <a:rPr lang="en-GB" sz="1000" dirty="0" smtClean="0"/>
              <a:t>organised </a:t>
            </a:r>
            <a:r>
              <a:rPr lang="en-GB" sz="1000" dirty="0"/>
              <a:t>in cooperation with labour market actors and institutions in the different EU Member States. </a:t>
            </a:r>
          </a:p>
          <a:p>
            <a:pPr algn="just"/>
            <a:r>
              <a:rPr lang="en-GB" sz="1000" dirty="0" smtClean="0"/>
              <a:t>It seeks </a:t>
            </a:r>
            <a:r>
              <a:rPr lang="en-GB" sz="1000" dirty="0"/>
              <a:t>to gather evidence on practices that enable secure and positive transitions in the labour market, so that these can serve as inspiration for policy designers and implementers</a:t>
            </a:r>
            <a:r>
              <a:rPr lang="en-GB" sz="1000" dirty="0" smtClean="0"/>
              <a:t>.</a:t>
            </a:r>
          </a:p>
          <a:p>
            <a:pPr algn="just"/>
            <a:endParaRPr lang="en-US" sz="1000" dirty="0"/>
          </a:p>
          <a:p>
            <a:pPr algn="just"/>
            <a:r>
              <a:rPr lang="en-US" sz="1000" dirty="0" smtClean="0"/>
              <a:t>Results of research and testing are made publicly available. In previous years the following documents and reports were made available at the website of the European Job Mobility Laboratory (</a:t>
            </a:r>
            <a:r>
              <a:rPr lang="en-GB" sz="1000" i="1" dirty="0">
                <a:hlinkClick r:id="rId2"/>
              </a:rPr>
              <a:t>http://</a:t>
            </a:r>
            <a:r>
              <a:rPr lang="en-GB" sz="1000" i="1" dirty="0" smtClean="0">
                <a:hlinkClick r:id="rId2"/>
              </a:rPr>
              <a:t>www.mobilitypartnership.eu</a:t>
            </a:r>
            <a:r>
              <a:rPr lang="en-US" sz="1000" dirty="0" smtClean="0"/>
              <a:t>): </a:t>
            </a:r>
            <a:endParaRPr lang="en-GB" sz="1000" dirty="0" smtClean="0"/>
          </a:p>
          <a:p>
            <a:pPr algn="just">
              <a:buFontTx/>
              <a:buNone/>
            </a:pPr>
            <a:endParaRPr lang="en-GB" sz="1000" dirty="0"/>
          </a:p>
          <a:p>
            <a:pPr marL="171450" lvl="1" indent="-171450" algn="just">
              <a:buClr>
                <a:schemeClr val="accent2"/>
              </a:buClr>
              <a:buFont typeface="Arial" pitchFamily="34" charset="0"/>
              <a:buChar char="•"/>
            </a:pPr>
            <a:r>
              <a:rPr lang="en-US" sz="1000" b="0" dirty="0"/>
              <a:t>Mobility in Europe 2011</a:t>
            </a:r>
          </a:p>
          <a:p>
            <a:pPr marL="171450" lvl="1" indent="-171450" algn="just">
              <a:buClr>
                <a:schemeClr val="accent2"/>
              </a:buClr>
              <a:buFont typeface="Arial" pitchFamily="34" charset="0"/>
              <a:buChar char="•"/>
            </a:pPr>
            <a:r>
              <a:rPr lang="en-US" sz="1000" b="0" dirty="0"/>
              <a:t>2011 Small-scale study on PES business models</a:t>
            </a:r>
          </a:p>
          <a:p>
            <a:pPr marL="171450" lvl="1" indent="-171450" algn="just">
              <a:buClr>
                <a:schemeClr val="accent2"/>
              </a:buClr>
              <a:buFont typeface="Arial" pitchFamily="34" charset="0"/>
              <a:buChar char="•"/>
            </a:pPr>
            <a:r>
              <a:rPr lang="en-US" sz="1000" b="0" dirty="0"/>
              <a:t>2011 Small-scale study on </a:t>
            </a:r>
            <a:r>
              <a:rPr lang="en-GB" sz="1000" b="0" dirty="0"/>
              <a:t>Partnerships among employment services</a:t>
            </a:r>
          </a:p>
          <a:p>
            <a:pPr marL="171450" lvl="1" indent="-171450" algn="just">
              <a:buClr>
                <a:schemeClr val="accent2"/>
              </a:buClr>
              <a:buFont typeface="Arial" pitchFamily="34" charset="0"/>
              <a:buChar char="•"/>
            </a:pPr>
            <a:r>
              <a:rPr lang="en-US" sz="1000" b="0" dirty="0"/>
              <a:t>2011 Small-scale study on </a:t>
            </a:r>
            <a:r>
              <a:rPr lang="en-GB" sz="1000" b="0" dirty="0"/>
              <a:t>Senior workers</a:t>
            </a:r>
          </a:p>
          <a:p>
            <a:pPr marL="171450" lvl="1" indent="-171450" algn="just">
              <a:buClr>
                <a:schemeClr val="accent2"/>
              </a:buClr>
              <a:buFont typeface="Arial" pitchFamily="34" charset="0"/>
              <a:buChar char="•"/>
            </a:pPr>
            <a:r>
              <a:rPr lang="en-US" sz="1000" b="0" dirty="0"/>
              <a:t>2010 Small-scale study </a:t>
            </a:r>
            <a:r>
              <a:rPr lang="en-GB" sz="1000" b="0" dirty="0"/>
              <a:t>Making transitions pay</a:t>
            </a:r>
          </a:p>
          <a:p>
            <a:pPr marL="171450" lvl="1" indent="-171450" algn="just">
              <a:buClr>
                <a:schemeClr val="accent2"/>
              </a:buClr>
              <a:buFont typeface="Arial" pitchFamily="34" charset="0"/>
              <a:buChar char="•"/>
            </a:pPr>
            <a:r>
              <a:rPr lang="en-US" sz="1000" b="0" dirty="0"/>
              <a:t>2010 Small-scale study on </a:t>
            </a:r>
            <a:r>
              <a:rPr lang="en-GB" sz="1000" b="0" dirty="0"/>
              <a:t>Inclusion</a:t>
            </a:r>
          </a:p>
          <a:p>
            <a:pPr marL="171450" lvl="1" indent="-171450" algn="just">
              <a:buClr>
                <a:schemeClr val="accent2"/>
              </a:buClr>
              <a:buFont typeface="Arial" pitchFamily="34" charset="0"/>
              <a:buChar char="•"/>
            </a:pPr>
            <a:r>
              <a:rPr lang="en-US" sz="1000" b="0" dirty="0"/>
              <a:t>2010 Small-scale study on </a:t>
            </a:r>
            <a:r>
              <a:rPr lang="en-GB" sz="1000" b="0" dirty="0"/>
              <a:t>Long-term unemployment</a:t>
            </a:r>
          </a:p>
          <a:p>
            <a:pPr marL="171450" lvl="1" indent="-171450" algn="just">
              <a:buClr>
                <a:schemeClr val="accent2"/>
              </a:buClr>
              <a:buFont typeface="Arial" pitchFamily="34" charset="0"/>
              <a:buChar char="•"/>
            </a:pPr>
            <a:endParaRPr lang="en-GB" dirty="0"/>
          </a:p>
          <a:p>
            <a:pPr algn="just"/>
            <a:r>
              <a:rPr lang="en-GB" dirty="0" smtClean="0"/>
              <a:t> </a:t>
            </a:r>
          </a:p>
          <a:p>
            <a:pPr algn="just">
              <a:lnSpc>
                <a:spcPct val="80000"/>
              </a:lnSpc>
            </a:pPr>
            <a:endParaRPr lang="en-GB" i="1" dirty="0"/>
          </a:p>
          <a:p>
            <a:pPr algn="just">
              <a:lnSpc>
                <a:spcPct val="80000"/>
              </a:lnSpc>
            </a:pPr>
            <a:endParaRPr lang="en-US" dirty="0"/>
          </a:p>
          <a:p>
            <a:pPr algn="just">
              <a:lnSpc>
                <a:spcPct val="80000"/>
              </a:lnSpc>
            </a:pPr>
            <a:endParaRPr lang="en-GB" dirty="0" smtClean="0"/>
          </a:p>
          <a:p>
            <a:pPr algn="just"/>
            <a:endParaRPr lang="en-GB" dirty="0"/>
          </a:p>
          <a:p>
            <a:pPr algn="just"/>
            <a:endParaRPr lang="en-GB" dirty="0" smtClean="0"/>
          </a:p>
        </p:txBody>
      </p:sp>
      <p:pic>
        <p:nvPicPr>
          <p:cNvPr id="10" name="Picture 5" descr="_images_gellis_Image_Mostra_EU Job Mobility Lab report on PES cooperatio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2184" y="2160451"/>
            <a:ext cx="2857500" cy="4032448"/>
          </a:xfrm>
          <a:prstGeom prst="rect">
            <a:avLst/>
          </a:prstGeom>
          <a:noFill/>
          <a:ln w="34925" cap="sq" cmpd="sng">
            <a:solidFill>
              <a:schemeClr val="tx1">
                <a:lumMod val="95000"/>
                <a:lumOff val="5000"/>
              </a:schemeClr>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2193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it-IT" dirty="0"/>
              <a:t>03. Tools </a:t>
            </a:r>
            <a:r>
              <a:rPr lang="it-IT" dirty="0" err="1"/>
              <a:t>supporting</a:t>
            </a:r>
            <a:r>
              <a:rPr lang="it-IT" dirty="0"/>
              <a:t> EURES</a:t>
            </a:r>
          </a:p>
          <a:p>
            <a:endParaRPr lang="it-IT" dirty="0"/>
          </a:p>
        </p:txBody>
      </p:sp>
      <p:sp>
        <p:nvSpPr>
          <p:cNvPr id="8" name="Text Placeholder 12"/>
          <p:cNvSpPr>
            <a:spLocks noGrp="1"/>
          </p:cNvSpPr>
          <p:nvPr>
            <p:ph type="body" sz="quarter" idx="39"/>
          </p:nvPr>
        </p:nvSpPr>
        <p:spPr>
          <a:xfrm>
            <a:off x="3654512" y="1980431"/>
            <a:ext cx="2880320" cy="4532243"/>
          </a:xfrm>
        </p:spPr>
        <p:txBody>
          <a:bodyPr/>
          <a:lstStyle/>
          <a:p>
            <a:pPr>
              <a:spcAft>
                <a:spcPts val="0"/>
              </a:spcAft>
            </a:pPr>
            <a:r>
              <a:rPr lang="en-US" sz="1400" dirty="0" smtClean="0"/>
              <a:t>Your first EURES Job</a:t>
            </a:r>
          </a:p>
          <a:p>
            <a:pPr>
              <a:spcAft>
                <a:spcPts val="0"/>
              </a:spcAft>
            </a:pPr>
            <a:endParaRPr lang="en-US" sz="1400" dirty="0" smtClean="0"/>
          </a:p>
          <a:p>
            <a:pPr>
              <a:spcAft>
                <a:spcPts val="0"/>
              </a:spcAft>
            </a:pPr>
            <a:endParaRPr lang="en-US" sz="1000" dirty="0" smtClean="0"/>
          </a:p>
          <a:p>
            <a:pPr algn="just"/>
            <a:r>
              <a:rPr lang="en-US" sz="1000" dirty="0"/>
              <a:t>T</a:t>
            </a:r>
            <a:r>
              <a:rPr lang="en-US" sz="1000" dirty="0" smtClean="0"/>
              <a:t>o complement EURES in tackling </a:t>
            </a:r>
            <a:r>
              <a:rPr lang="en-US" sz="1000" dirty="0"/>
              <a:t>the critical levels of youth unemployment across the EU, the Commission initiated in 2011 the preparatory action Your first EURES Job</a:t>
            </a:r>
            <a:r>
              <a:rPr lang="en-GB" sz="1000" dirty="0"/>
              <a:t>. This is a customised job mobility scheme to help young people find a job in another Member </a:t>
            </a:r>
            <a:r>
              <a:rPr lang="en-US" sz="1000" dirty="0"/>
              <a:t>State (EU-27</a:t>
            </a:r>
            <a:r>
              <a:rPr lang="en-US" sz="1000" dirty="0" smtClean="0"/>
              <a:t>). </a:t>
            </a:r>
            <a:endParaRPr lang="en-GB" sz="1000" dirty="0"/>
          </a:p>
          <a:p>
            <a:pPr algn="just"/>
            <a:r>
              <a:rPr lang="en-GB" sz="1000" dirty="0"/>
              <a:t>As with other mobility actions and programmes co-financed by the Commission e.g. </a:t>
            </a:r>
            <a:r>
              <a:rPr lang="en-GB" sz="1000" i="1" dirty="0"/>
              <a:t>Erasmus, Erasmus for Young Entrepreneurs, Youth in Action, etc., </a:t>
            </a:r>
            <a:r>
              <a:rPr lang="en-GB" sz="1000" dirty="0"/>
              <a:t>Your first EURES job can provide funding support to the target groups. It is a contribution to the actual costs borne by both the employer and the jobseeker involved in transnational recruitment.</a:t>
            </a:r>
          </a:p>
          <a:p>
            <a:pPr algn="just"/>
            <a:r>
              <a:rPr lang="en-US" sz="1000" dirty="0"/>
              <a:t>Young EU nationals aged 18-30 can be provided with information and help for their recruitment, as well as the possibility of financial support for their application or training.</a:t>
            </a:r>
            <a:endParaRPr lang="en-GB" sz="1000" dirty="0"/>
          </a:p>
          <a:p>
            <a:pPr algn="just"/>
            <a:r>
              <a:rPr lang="en-GB" sz="1000" dirty="0"/>
              <a:t>Small and medium businesses, i.e. companies with up to 250 employees, may apply for financial support to cover part of the costs of training newly-recruited workers and helping them settle in. </a:t>
            </a:r>
          </a:p>
          <a:p>
            <a:pPr algn="just"/>
            <a:endParaRPr lang="en-GB" sz="1000" dirty="0"/>
          </a:p>
          <a:p>
            <a:pPr algn="just"/>
            <a:endParaRPr lang="en-US" sz="1000" dirty="0"/>
          </a:p>
          <a:p>
            <a:pPr algn="just"/>
            <a:endParaRPr lang="en-GB" dirty="0"/>
          </a:p>
          <a:p>
            <a:pPr algn="just"/>
            <a:r>
              <a:rPr lang="en-GB" dirty="0" smtClean="0"/>
              <a:t>.</a:t>
            </a:r>
            <a:r>
              <a:rPr lang="en-GB" dirty="0"/>
              <a:t>  </a:t>
            </a:r>
          </a:p>
          <a:p>
            <a:pPr algn="just"/>
            <a:r>
              <a:rPr lang="en-GB" dirty="0"/>
              <a:t> </a:t>
            </a:r>
          </a:p>
          <a:p>
            <a:pPr algn="just">
              <a:lnSpc>
                <a:spcPct val="80000"/>
              </a:lnSpc>
            </a:pPr>
            <a:endParaRPr lang="en-GB" dirty="0"/>
          </a:p>
          <a:p>
            <a:pPr algn="just"/>
            <a:endParaRPr lang="en-GB" dirty="0" smtClean="0"/>
          </a:p>
          <a:p>
            <a:endParaRPr lang="en-US" sz="800" dirty="0" smtClean="0"/>
          </a:p>
          <a:p>
            <a:endParaRPr lang="en-GB" dirty="0"/>
          </a:p>
        </p:txBody>
      </p:sp>
      <p:sp>
        <p:nvSpPr>
          <p:cNvPr id="7" name="Text Placeholder 11"/>
          <p:cNvSpPr>
            <a:spLocks noGrp="1"/>
          </p:cNvSpPr>
          <p:nvPr>
            <p:ph type="body" sz="quarter" idx="40"/>
          </p:nvPr>
        </p:nvSpPr>
        <p:spPr>
          <a:xfrm>
            <a:off x="7146900" y="1980431"/>
            <a:ext cx="2808312" cy="4212468"/>
          </a:xfrm>
        </p:spPr>
        <p:txBody>
          <a:bodyPr/>
          <a:lstStyle/>
          <a:p>
            <a:pPr lvl="0"/>
            <a:r>
              <a:rPr lang="en-US" sz="1400" dirty="0" smtClean="0"/>
              <a:t>What's now and what's next?</a:t>
            </a:r>
          </a:p>
          <a:p>
            <a:pPr lvl="0"/>
            <a:endParaRPr lang="en-US" sz="1400" dirty="0"/>
          </a:p>
          <a:p>
            <a:pPr algn="just"/>
            <a:r>
              <a:rPr lang="en-GB" sz="1000" dirty="0"/>
              <a:t>The Your first EURES job activities were launched in May 2012. Four employment services were selected and granted through the 2011 calls for proposals. In order to expand the network of Your first EURES job service providers, a second call was published in mid-2012 and a third and final call will be published in 2013. This will be open not only to job placements but also to traineeships and apprenticeships. </a:t>
            </a:r>
          </a:p>
          <a:p>
            <a:pPr algn="just"/>
            <a:r>
              <a:rPr lang="en-GB" sz="1000" dirty="0"/>
              <a:t>Your first EURES job is one of the flagship actions spelled out in the Youth Opportunities Initiative published by the Commission in December 2011. The objective is to ensure 5,000 work placements across Europe </a:t>
            </a:r>
            <a:r>
              <a:rPr lang="en-GB" sz="1000" dirty="0" smtClean="0"/>
              <a:t>by </a:t>
            </a:r>
            <a:r>
              <a:rPr lang="en-GB" sz="1000" dirty="0"/>
              <a:t>2014. </a:t>
            </a:r>
          </a:p>
          <a:p>
            <a:pPr algn="just"/>
            <a:r>
              <a:rPr lang="en-GB" sz="1000" dirty="0" smtClean="0"/>
              <a:t>In this period the aim is to </a:t>
            </a:r>
            <a:r>
              <a:rPr lang="en-GB" sz="1000" dirty="0"/>
              <a:t>test the effectiveness of a customized job placement service combined with financial support before being implemented on a wider scale.</a:t>
            </a:r>
          </a:p>
          <a:p>
            <a:pPr algn="just"/>
            <a:r>
              <a:rPr lang="en-GB" sz="1000" dirty="0"/>
              <a:t>As from 2014, it is foreseen that Your first EURES job will be implemented as one of the "targeted mobility schemes" under the future EU programme for Social Change and Innovation. Those schemes can support particular target groups, occupations, economic sectors or Member States with tailor-made recruitment campaigns.</a:t>
            </a:r>
          </a:p>
          <a:p>
            <a:pPr algn="just"/>
            <a:r>
              <a:rPr lang="en-GB" sz="1000" dirty="0"/>
              <a:t>Further information on Your first EURES job at: </a:t>
            </a:r>
            <a:r>
              <a:rPr lang="en-GB" sz="1000" u="sng" dirty="0">
                <a:hlinkClick r:id="rId2"/>
              </a:rPr>
              <a:t>http://ec.europa.eu/social/yourfirsteuresjob</a:t>
            </a:r>
            <a:endParaRPr lang="en-GB" sz="1000" dirty="0"/>
          </a:p>
          <a:p>
            <a:pPr lvl="0" algn="just"/>
            <a:r>
              <a:rPr lang="en-GB" sz="1000" dirty="0" smtClean="0"/>
              <a:t>.</a:t>
            </a:r>
          </a:p>
          <a:p>
            <a:pPr algn="just">
              <a:defRPr/>
            </a:pPr>
            <a:endParaRPr lang="en-US" dirty="0" smtClean="0"/>
          </a:p>
          <a:p>
            <a:pPr algn="just">
              <a:defRPr/>
            </a:pPr>
            <a:endParaRPr lang="en-GB" dirty="0" smtClean="0"/>
          </a:p>
          <a:p>
            <a:pPr algn="just">
              <a:defRPr/>
            </a:pPr>
            <a:endParaRPr lang="en-US" dirty="0"/>
          </a:p>
          <a:p>
            <a:pPr lvl="0"/>
            <a:endParaRPr lang="en-US" sz="1400" dirty="0" smtClean="0"/>
          </a:p>
          <a:p>
            <a:pPr algn="just">
              <a:lnSpc>
                <a:spcPct val="80000"/>
              </a:lnSpc>
            </a:pPr>
            <a:r>
              <a:rPr lang="en-GB" dirty="0" smtClean="0"/>
              <a:t> </a:t>
            </a:r>
          </a:p>
          <a:p>
            <a:pPr algn="just">
              <a:lnSpc>
                <a:spcPct val="80000"/>
              </a:lnSpc>
            </a:pPr>
            <a:endParaRPr lang="en-US" dirty="0"/>
          </a:p>
          <a:p>
            <a:pPr algn="just">
              <a:lnSpc>
                <a:spcPct val="80000"/>
              </a:lnSpc>
            </a:pPr>
            <a:endParaRPr lang="en-GB" dirty="0" smtClean="0"/>
          </a:p>
          <a:p>
            <a:pPr algn="just"/>
            <a:endParaRPr lang="en-GB" dirty="0"/>
          </a:p>
          <a:p>
            <a:pPr algn="just"/>
            <a:endParaRPr lang="en-GB" dirty="0" smtClean="0"/>
          </a:p>
        </p:txBody>
      </p:sp>
      <p:grpSp>
        <p:nvGrpSpPr>
          <p:cNvPr id="2" name="Group 1"/>
          <p:cNvGrpSpPr/>
          <p:nvPr/>
        </p:nvGrpSpPr>
        <p:grpSpPr>
          <a:xfrm>
            <a:off x="666180" y="1980431"/>
            <a:ext cx="2520280" cy="4370465"/>
            <a:chOff x="4554612" y="1620390"/>
            <a:chExt cx="3204357" cy="5381626"/>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2913" y="1620390"/>
              <a:ext cx="1666056" cy="538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54612" y="1620391"/>
              <a:ext cx="1538300" cy="538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534586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0" y="-1"/>
            <a:ext cx="10693400" cy="7561264"/>
          </a:xfrm>
          <a:prstGeom prst="rect">
            <a:avLst/>
          </a:prstGeom>
          <a:noFill/>
          <a:ln w="9525">
            <a:noFill/>
            <a:miter lim="800000"/>
            <a:headEnd/>
            <a:tailEnd/>
          </a:ln>
          <a:effectLst/>
        </p:spPr>
      </p:pic>
      <p:sp>
        <p:nvSpPr>
          <p:cNvPr id="3" name="Rectangle 2"/>
          <p:cNvSpPr/>
          <p:nvPr/>
        </p:nvSpPr>
        <p:spPr bwMode="auto">
          <a:xfrm>
            <a:off x="0" y="0"/>
            <a:ext cx="10693400" cy="2306638"/>
          </a:xfrm>
          <a:prstGeom prst="rect">
            <a:avLst/>
          </a:prstGeom>
          <a:solidFill>
            <a:schemeClr val="tx2"/>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6" name="TextBox 5"/>
          <p:cNvSpPr txBox="1"/>
          <p:nvPr/>
        </p:nvSpPr>
        <p:spPr>
          <a:xfrm>
            <a:off x="857250" y="935769"/>
            <a:ext cx="3381375" cy="738664"/>
          </a:xfrm>
          <a:prstGeom prst="rect">
            <a:avLst/>
          </a:prstGeom>
          <a:noFill/>
        </p:spPr>
        <p:txBody>
          <a:bodyPr wrap="square" lIns="0" tIns="0" rIns="0" bIns="0" rtlCol="0">
            <a:spAutoFit/>
          </a:bodyPr>
          <a:lstStyle/>
          <a:p>
            <a:pPr>
              <a:spcAft>
                <a:spcPts val="0"/>
              </a:spcAft>
            </a:pPr>
            <a:r>
              <a:rPr lang="it-IT" sz="4800" dirty="0" smtClean="0">
                <a:solidFill>
                  <a:schemeClr val="accent2"/>
                </a:solidFill>
                <a:latin typeface="Calibri" pitchFamily="34" charset="0"/>
              </a:rPr>
              <a:t>01.</a:t>
            </a:r>
            <a:endParaRPr lang="it-IT" sz="1600" dirty="0" smtClean="0">
              <a:solidFill>
                <a:schemeClr val="accent2"/>
              </a:solidFill>
              <a:latin typeface="Calibri" pitchFamily="34" charset="0"/>
            </a:endParaRPr>
          </a:p>
        </p:txBody>
      </p:sp>
      <p:sp>
        <p:nvSpPr>
          <p:cNvPr id="7" name="TextBox 6"/>
          <p:cNvSpPr txBox="1"/>
          <p:nvPr/>
        </p:nvSpPr>
        <p:spPr>
          <a:xfrm>
            <a:off x="857250" y="1584387"/>
            <a:ext cx="4849490" cy="461665"/>
          </a:xfrm>
          <a:prstGeom prst="rect">
            <a:avLst/>
          </a:prstGeom>
          <a:noFill/>
        </p:spPr>
        <p:txBody>
          <a:bodyPr wrap="square" lIns="0" tIns="0" rIns="0" bIns="0" rtlCol="0">
            <a:spAutoFit/>
          </a:bodyPr>
          <a:lstStyle/>
          <a:p>
            <a:pPr>
              <a:spcAft>
                <a:spcPts val="0"/>
              </a:spcAft>
            </a:pPr>
            <a:r>
              <a:rPr lang="en-GB" sz="3000" dirty="0" smtClean="0">
                <a:solidFill>
                  <a:schemeClr val="bg1"/>
                </a:solidFill>
                <a:latin typeface="Calibri" pitchFamily="34" charset="0"/>
              </a:rPr>
              <a:t>EURES: general information</a:t>
            </a:r>
          </a:p>
        </p:txBody>
      </p:sp>
      <p:sp>
        <p:nvSpPr>
          <p:cNvPr id="10" name="Rectangle 9"/>
          <p:cNvSpPr/>
          <p:nvPr/>
        </p:nvSpPr>
        <p:spPr bwMode="auto">
          <a:xfrm>
            <a:off x="0" y="5254625"/>
            <a:ext cx="10693400" cy="230663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8" name="TextBox 7"/>
          <p:cNvSpPr txBox="1"/>
          <p:nvPr/>
        </p:nvSpPr>
        <p:spPr>
          <a:xfrm>
            <a:off x="857250" y="5256795"/>
            <a:ext cx="2827338" cy="1717733"/>
          </a:xfrm>
          <a:prstGeom prst="rect">
            <a:avLst/>
          </a:prstGeom>
          <a:noFill/>
        </p:spPr>
        <p:txBody>
          <a:bodyPr wrap="square" lIns="0" tIns="360000" rIns="0" bIns="0" rtlCol="0">
            <a:spAutoFit/>
          </a:bodyPr>
          <a:lstStyle/>
          <a:p>
            <a:pPr>
              <a:spcAft>
                <a:spcPts val="0"/>
              </a:spcAft>
            </a:pPr>
            <a:r>
              <a:rPr lang="en-US" sz="1100" b="1" i="1" dirty="0">
                <a:solidFill>
                  <a:schemeClr val="bg1"/>
                </a:solidFill>
                <a:latin typeface="Calibri" pitchFamily="34" charset="0"/>
              </a:rPr>
              <a:t>EURES (</a:t>
            </a:r>
            <a:r>
              <a:rPr lang="en-GB" sz="1100" b="1" i="1" dirty="0">
                <a:solidFill>
                  <a:schemeClr val="bg1"/>
                </a:solidFill>
                <a:latin typeface="Calibri" pitchFamily="34" charset="0"/>
              </a:rPr>
              <a:t>the European jobs network</a:t>
            </a:r>
            <a:r>
              <a:rPr lang="en-US" sz="1100" b="1" i="1" dirty="0">
                <a:solidFill>
                  <a:schemeClr val="bg1"/>
                </a:solidFill>
                <a:latin typeface="Calibri" pitchFamily="34" charset="0"/>
              </a:rPr>
              <a:t>) </a:t>
            </a:r>
            <a:r>
              <a:rPr lang="en-US" sz="1100" b="1" i="1" dirty="0" smtClean="0">
                <a:solidFill>
                  <a:schemeClr val="bg1"/>
                </a:solidFill>
                <a:latin typeface="Calibri" pitchFamily="34" charset="0"/>
              </a:rPr>
              <a:t>was set up in 1993. It  is a cooperation network between the European Commission and the Public Employment Services (PES) of the EEA Member States (the EU countries plus Norway, Iceland and Liechtenstein) and other partner organisations. Switzerland also takes part in EURES cooperation.</a:t>
            </a:r>
            <a:endParaRPr lang="en-US" sz="1100" b="1" i="1" dirty="0" err="1"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1"/>
            <a:ext cx="10693400" cy="7561261"/>
          </a:xfrm>
          <a:prstGeom prst="rect">
            <a:avLst/>
          </a:prstGeom>
          <a:noFill/>
          <a:ln w="9525">
            <a:noFill/>
            <a:miter lim="800000"/>
            <a:headEnd/>
            <a:tailEnd/>
          </a:ln>
          <a:effectLst/>
        </p:spPr>
      </p:pic>
      <p:sp>
        <p:nvSpPr>
          <p:cNvPr id="3" name="Rectangle 2"/>
          <p:cNvSpPr/>
          <p:nvPr/>
        </p:nvSpPr>
        <p:spPr bwMode="auto">
          <a:xfrm>
            <a:off x="0" y="0"/>
            <a:ext cx="10693400" cy="2306638"/>
          </a:xfrm>
          <a:prstGeom prst="rect">
            <a:avLst/>
          </a:prstGeom>
          <a:solidFill>
            <a:schemeClr val="tx2"/>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6" name="TextBox 5"/>
          <p:cNvSpPr txBox="1"/>
          <p:nvPr/>
        </p:nvSpPr>
        <p:spPr>
          <a:xfrm>
            <a:off x="857250" y="935769"/>
            <a:ext cx="3381375" cy="738664"/>
          </a:xfrm>
          <a:prstGeom prst="rect">
            <a:avLst/>
          </a:prstGeom>
          <a:noFill/>
        </p:spPr>
        <p:txBody>
          <a:bodyPr wrap="square" lIns="0" tIns="0" rIns="0" bIns="0" rtlCol="0">
            <a:spAutoFit/>
          </a:bodyPr>
          <a:lstStyle/>
          <a:p>
            <a:pPr>
              <a:spcAft>
                <a:spcPts val="0"/>
              </a:spcAft>
            </a:pPr>
            <a:r>
              <a:rPr lang="it-IT" sz="4800" dirty="0" smtClean="0">
                <a:solidFill>
                  <a:schemeClr val="accent2"/>
                </a:solidFill>
                <a:latin typeface="Calibri" pitchFamily="34" charset="0"/>
              </a:rPr>
              <a:t>04.</a:t>
            </a:r>
            <a:endParaRPr lang="it-IT" sz="1600" dirty="0" smtClean="0">
              <a:solidFill>
                <a:schemeClr val="accent2"/>
              </a:solidFill>
              <a:latin typeface="Calibri" pitchFamily="34" charset="0"/>
            </a:endParaRPr>
          </a:p>
        </p:txBody>
      </p:sp>
      <p:sp>
        <p:nvSpPr>
          <p:cNvPr id="7" name="TextBox 6"/>
          <p:cNvSpPr txBox="1"/>
          <p:nvPr/>
        </p:nvSpPr>
        <p:spPr>
          <a:xfrm>
            <a:off x="857250" y="1584387"/>
            <a:ext cx="4957502" cy="461665"/>
          </a:xfrm>
          <a:prstGeom prst="rect">
            <a:avLst/>
          </a:prstGeom>
          <a:noFill/>
        </p:spPr>
        <p:txBody>
          <a:bodyPr wrap="square" lIns="0" tIns="0" rIns="0" bIns="0" rtlCol="0">
            <a:spAutoFit/>
          </a:bodyPr>
          <a:lstStyle/>
          <a:p>
            <a:pPr>
              <a:spcAft>
                <a:spcPts val="0"/>
              </a:spcAft>
            </a:pPr>
            <a:r>
              <a:rPr lang="en-GB" sz="3000" dirty="0" smtClean="0">
                <a:solidFill>
                  <a:schemeClr val="bg1"/>
                </a:solidFill>
                <a:latin typeface="Calibri" pitchFamily="34" charset="0"/>
              </a:rPr>
              <a:t>EURES Adviser and his/her role</a:t>
            </a:r>
          </a:p>
        </p:txBody>
      </p:sp>
      <p:sp>
        <p:nvSpPr>
          <p:cNvPr id="10" name="Rectangle 9"/>
          <p:cNvSpPr/>
          <p:nvPr/>
        </p:nvSpPr>
        <p:spPr bwMode="auto">
          <a:xfrm>
            <a:off x="0" y="5254625"/>
            <a:ext cx="10693400" cy="230663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8" name="TextBox 7"/>
          <p:cNvSpPr txBox="1"/>
          <p:nvPr/>
        </p:nvSpPr>
        <p:spPr>
          <a:xfrm>
            <a:off x="857250" y="5256795"/>
            <a:ext cx="2827338" cy="1209901"/>
          </a:xfrm>
          <a:prstGeom prst="rect">
            <a:avLst/>
          </a:prstGeom>
          <a:noFill/>
        </p:spPr>
        <p:txBody>
          <a:bodyPr wrap="square" lIns="0" tIns="360000" rIns="0" bIns="0" rtlCol="0">
            <a:spAutoFit/>
          </a:bodyPr>
          <a:lstStyle/>
          <a:p>
            <a:pPr>
              <a:spcAft>
                <a:spcPts val="0"/>
              </a:spcAft>
            </a:pPr>
            <a:r>
              <a:rPr lang="en-US" sz="1100" b="1" i="1" dirty="0" smtClean="0">
                <a:solidFill>
                  <a:schemeClr val="bg1"/>
                </a:solidFill>
                <a:latin typeface="Calibri" pitchFamily="34" charset="0"/>
              </a:rPr>
              <a:t>EURES Advisers are the main actors in the EURES Network. They hold a key role by providing information, advice and assistance to jobseekers and by acquiring vacancies and recruiting human resources for employers</a:t>
            </a:r>
            <a:endParaRPr lang="it-IT" sz="1100" b="1" i="1" dirty="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GB" dirty="0" smtClean="0"/>
              <a:t>04. EURES Adviser role</a:t>
            </a:r>
          </a:p>
          <a:p>
            <a:endParaRPr lang="en-GB" dirty="0"/>
          </a:p>
        </p:txBody>
      </p:sp>
      <p:sp>
        <p:nvSpPr>
          <p:cNvPr id="11" name="Title 10"/>
          <p:cNvSpPr>
            <a:spLocks noGrp="1"/>
          </p:cNvSpPr>
          <p:nvPr>
            <p:ph type="title"/>
          </p:nvPr>
        </p:nvSpPr>
        <p:spPr>
          <a:xfrm>
            <a:off x="3942544" y="1008323"/>
            <a:ext cx="5916642" cy="369332"/>
          </a:xfrm>
        </p:spPr>
        <p:txBody>
          <a:bodyPr/>
          <a:lstStyle/>
          <a:p>
            <a:r>
              <a:rPr lang="en-GB" dirty="0" smtClean="0"/>
              <a:t>Charter definition and role</a:t>
            </a:r>
            <a:endParaRPr lang="en-GB" dirty="0"/>
          </a:p>
        </p:txBody>
      </p:sp>
      <p:sp>
        <p:nvSpPr>
          <p:cNvPr id="8" name="Text Placeholder 12"/>
          <p:cNvSpPr>
            <a:spLocks noGrp="1"/>
          </p:cNvSpPr>
          <p:nvPr>
            <p:ph type="body" sz="quarter" idx="39"/>
          </p:nvPr>
        </p:nvSpPr>
        <p:spPr>
          <a:xfrm>
            <a:off x="3942544" y="1872419"/>
            <a:ext cx="2825641" cy="4343011"/>
          </a:xfrm>
        </p:spPr>
        <p:txBody>
          <a:bodyPr/>
          <a:lstStyle/>
          <a:p>
            <a:r>
              <a:rPr lang="en-US" sz="1400" dirty="0" smtClean="0"/>
              <a:t>EURES charter definition</a:t>
            </a:r>
            <a:endParaRPr lang="en-US" sz="1400" dirty="0"/>
          </a:p>
          <a:p>
            <a:r>
              <a:rPr lang="en-US" sz="1000" dirty="0" smtClean="0"/>
              <a:t>A </a:t>
            </a:r>
            <a:r>
              <a:rPr lang="en-US" sz="1000" dirty="0"/>
              <a:t>variety of </a:t>
            </a:r>
            <a:r>
              <a:rPr lang="en-US" sz="1000" dirty="0" smtClean="0"/>
              <a:t>tasks </a:t>
            </a:r>
            <a:r>
              <a:rPr lang="en-US" sz="1000" dirty="0"/>
              <a:t>is expected from EURES advisers, some of which may require a degree of </a:t>
            </a:r>
            <a:r>
              <a:rPr lang="en-US" sz="1000" dirty="0" smtClean="0"/>
              <a:t>specialisation</a:t>
            </a:r>
            <a:r>
              <a:rPr lang="en-US" sz="1000" dirty="0"/>
              <a:t>:</a:t>
            </a:r>
          </a:p>
          <a:p>
            <a:pPr marL="180975" indent="-180975">
              <a:buFont typeface="Wingdings" pitchFamily="2" charset="2"/>
              <a:buChar char=""/>
            </a:pPr>
            <a:r>
              <a:rPr lang="en-US" sz="1000" dirty="0" smtClean="0"/>
              <a:t>provide </a:t>
            </a:r>
            <a:r>
              <a:rPr lang="en-US" sz="1000" dirty="0"/>
              <a:t>or coordinate the provision of information, career guidance and assistance on placement to employers and job-seekers as experts on mobility </a:t>
            </a:r>
            <a:r>
              <a:rPr lang="en-US" sz="1000" dirty="0" smtClean="0"/>
              <a:t>issues;</a:t>
            </a:r>
          </a:p>
          <a:p>
            <a:pPr marL="180975" indent="-180975">
              <a:buFont typeface="Wingdings" pitchFamily="2" charset="2"/>
              <a:buChar char=""/>
            </a:pPr>
            <a:r>
              <a:rPr lang="en-US" sz="1000" dirty="0" smtClean="0"/>
              <a:t>contribute </a:t>
            </a:r>
            <a:r>
              <a:rPr lang="en-US" sz="1000" dirty="0"/>
              <a:t>to the integration of EURES services within their organisation and provide training and support for other </a:t>
            </a:r>
            <a:r>
              <a:rPr lang="en-US" sz="1000" dirty="0" smtClean="0"/>
              <a:t>staff;</a:t>
            </a:r>
          </a:p>
          <a:p>
            <a:pPr marL="180975" indent="-180975">
              <a:buFont typeface="Wingdings" pitchFamily="2" charset="2"/>
              <a:buChar char=""/>
            </a:pPr>
            <a:r>
              <a:rPr lang="en-US" sz="1000" dirty="0" smtClean="0"/>
              <a:t>contribute </a:t>
            </a:r>
            <a:r>
              <a:rPr lang="en-US" sz="1000" dirty="0"/>
              <a:t>to cooperation within the framework of the EURES </a:t>
            </a:r>
            <a:r>
              <a:rPr lang="en-US" sz="1000" dirty="0" smtClean="0"/>
              <a:t>network.</a:t>
            </a:r>
            <a:endParaRPr lang="en-US" sz="1000" dirty="0"/>
          </a:p>
          <a:p>
            <a:endParaRPr lang="en-US" sz="1000" dirty="0" smtClean="0"/>
          </a:p>
          <a:p>
            <a:pPr algn="just"/>
            <a:r>
              <a:rPr lang="en-US" sz="1000" dirty="0" smtClean="0"/>
              <a:t>The </a:t>
            </a:r>
            <a:r>
              <a:rPr lang="en-US" sz="1000" dirty="0"/>
              <a:t>EURES Charter </a:t>
            </a:r>
            <a:r>
              <a:rPr lang="en-US" sz="1000" dirty="0" smtClean="0"/>
              <a:t>mentions that “EURES </a:t>
            </a:r>
            <a:r>
              <a:rPr lang="en-US" sz="1000" dirty="0"/>
              <a:t>managers and EURES partners employing EURES advisers shall establish their specific function and time allocation to EURES activities</a:t>
            </a:r>
            <a:r>
              <a:rPr lang="en-US" sz="1000" dirty="0" smtClean="0"/>
              <a:t>”.</a:t>
            </a:r>
            <a:endParaRPr lang="en-US" sz="1000" dirty="0"/>
          </a:p>
          <a:p>
            <a:r>
              <a:rPr lang="en-US" sz="1000" dirty="0" smtClean="0"/>
              <a:t>Besides the </a:t>
            </a:r>
            <a:r>
              <a:rPr lang="en-US" sz="1000" dirty="0"/>
              <a:t>obligation that minimum 50 % of the working time should be dedicated to </a:t>
            </a:r>
            <a:r>
              <a:rPr lang="en-US" sz="1000" dirty="0" smtClean="0"/>
              <a:t>EURES, an </a:t>
            </a:r>
            <a:r>
              <a:rPr lang="en-US" sz="1000" dirty="0"/>
              <a:t>individual job description should </a:t>
            </a:r>
            <a:r>
              <a:rPr lang="en-US" sz="1000" dirty="0" smtClean="0"/>
              <a:t>also be discussed between the EURES </a:t>
            </a:r>
            <a:r>
              <a:rPr lang="en-US" sz="1000" dirty="0"/>
              <a:t>manager, </a:t>
            </a:r>
            <a:r>
              <a:rPr lang="en-US" sz="1000" dirty="0" smtClean="0"/>
              <a:t>the EURES </a:t>
            </a:r>
            <a:r>
              <a:rPr lang="en-US" sz="1000" dirty="0"/>
              <a:t>Adviser </a:t>
            </a:r>
            <a:r>
              <a:rPr lang="en-US" sz="1000" dirty="0" smtClean="0"/>
              <a:t>and the </a:t>
            </a:r>
            <a:r>
              <a:rPr lang="en-US" sz="1000" dirty="0"/>
              <a:t>Line manager</a:t>
            </a:r>
            <a:r>
              <a:rPr lang="en-US" sz="1000" dirty="0" smtClean="0"/>
              <a:t>).</a:t>
            </a:r>
            <a:endParaRPr lang="en-US" sz="1000" dirty="0"/>
          </a:p>
          <a:p>
            <a:pPr marL="180975" indent="-180975"/>
            <a:endParaRPr lang="en-US" sz="1000" dirty="0" smtClean="0"/>
          </a:p>
          <a:p>
            <a:endParaRPr lang="en-GB" dirty="0"/>
          </a:p>
        </p:txBody>
      </p:sp>
      <p:sp>
        <p:nvSpPr>
          <p:cNvPr id="7" name="Text Placeholder 11"/>
          <p:cNvSpPr>
            <a:spLocks noGrp="1"/>
          </p:cNvSpPr>
          <p:nvPr>
            <p:ph type="body" sz="quarter" idx="40"/>
          </p:nvPr>
        </p:nvSpPr>
        <p:spPr>
          <a:xfrm>
            <a:off x="7038888" y="1872419"/>
            <a:ext cx="2825750" cy="4823953"/>
          </a:xfrm>
        </p:spPr>
        <p:txBody>
          <a:bodyPr/>
          <a:lstStyle/>
          <a:p>
            <a:r>
              <a:rPr lang="en-US" sz="1400" dirty="0" smtClean="0"/>
              <a:t>EURES Adviser’ role</a:t>
            </a:r>
          </a:p>
          <a:p>
            <a:r>
              <a:rPr lang="en-US" sz="1000" dirty="0" smtClean="0"/>
              <a:t>There </a:t>
            </a:r>
            <a:r>
              <a:rPr lang="en-US" sz="1000" dirty="0"/>
              <a:t>are different types of EURES advisers. They may be experts on mobility issues </a:t>
            </a:r>
            <a:r>
              <a:rPr lang="en-US" sz="1000" dirty="0" smtClean="0"/>
              <a:t>at national </a:t>
            </a:r>
            <a:r>
              <a:rPr lang="en-US" sz="1000" dirty="0"/>
              <a:t>or cross-border level (involving EURES advisers from trade unions </a:t>
            </a:r>
            <a:r>
              <a:rPr lang="en-US" sz="1000" dirty="0" smtClean="0"/>
              <a:t>and employers‘ organisations </a:t>
            </a:r>
            <a:r>
              <a:rPr lang="en-US" sz="1000" dirty="0"/>
              <a:t>as well as from the PES), "agents </a:t>
            </a:r>
            <a:r>
              <a:rPr lang="en-US" sz="1000" dirty="0" smtClean="0"/>
              <a:t>for integration</a:t>
            </a:r>
            <a:r>
              <a:rPr lang="en-US" sz="1000" dirty="0"/>
              <a:t>" within </a:t>
            </a:r>
            <a:r>
              <a:rPr lang="en-US" sz="1000" dirty="0" smtClean="0"/>
              <a:t>their own </a:t>
            </a:r>
            <a:r>
              <a:rPr lang="en-US" sz="1000" dirty="0"/>
              <a:t>organisation, and contributors to the functioning of the European network </a:t>
            </a:r>
            <a:r>
              <a:rPr lang="en-US" sz="1000" dirty="0" smtClean="0"/>
              <a:t>of EURES </a:t>
            </a:r>
            <a:r>
              <a:rPr lang="en-US" sz="1000" dirty="0"/>
              <a:t>advisers. </a:t>
            </a:r>
            <a:r>
              <a:rPr lang="en-US" sz="1000" dirty="0" smtClean="0"/>
              <a:t>  </a:t>
            </a:r>
          </a:p>
          <a:p>
            <a:r>
              <a:rPr lang="en-US" sz="1000" i="1" dirty="0" smtClean="0"/>
              <a:t>The </a:t>
            </a:r>
            <a:r>
              <a:rPr lang="en-US" sz="1000" i="1" dirty="0"/>
              <a:t>EURES advisers' role towards the public</a:t>
            </a:r>
            <a:r>
              <a:rPr lang="en-US" sz="1000" dirty="0"/>
              <a:t>:</a:t>
            </a:r>
          </a:p>
          <a:p>
            <a:pPr marL="177800" indent="-177800">
              <a:buFont typeface="Wingdings" pitchFamily="2" charset="2"/>
              <a:buChar char="n"/>
            </a:pPr>
            <a:r>
              <a:rPr lang="en-US" sz="1000" dirty="0" smtClean="0"/>
              <a:t>Follow </a:t>
            </a:r>
            <a:r>
              <a:rPr lang="en-US" sz="1000" dirty="0"/>
              <a:t>up of the job vacancies </a:t>
            </a:r>
            <a:endParaRPr lang="en-US" sz="1000" dirty="0" smtClean="0"/>
          </a:p>
          <a:p>
            <a:pPr marL="177800" indent="-177800">
              <a:buFont typeface="Wingdings" pitchFamily="2" charset="2"/>
              <a:buChar char="n"/>
            </a:pPr>
            <a:r>
              <a:rPr lang="en-US" sz="1000" dirty="0" smtClean="0"/>
              <a:t>Promote </a:t>
            </a:r>
            <a:r>
              <a:rPr lang="en-US" sz="1000" dirty="0"/>
              <a:t>EURES to employers, job seekers and other target </a:t>
            </a:r>
            <a:r>
              <a:rPr lang="en-US" sz="1000" dirty="0" smtClean="0"/>
              <a:t>groups</a:t>
            </a:r>
          </a:p>
          <a:p>
            <a:pPr marL="177800" indent="-177800">
              <a:buFont typeface="Wingdings" pitchFamily="2" charset="2"/>
              <a:buChar char="n"/>
            </a:pPr>
            <a:r>
              <a:rPr lang="en-US" sz="1000" dirty="0" smtClean="0"/>
              <a:t>Provide </a:t>
            </a:r>
            <a:r>
              <a:rPr lang="en-US" sz="1000" dirty="0"/>
              <a:t>information on skill surpluses and </a:t>
            </a:r>
            <a:r>
              <a:rPr lang="en-US" sz="1000" dirty="0" smtClean="0"/>
              <a:t>shortages</a:t>
            </a:r>
          </a:p>
          <a:p>
            <a:pPr marL="177800" indent="-177800">
              <a:buFont typeface="Wingdings" pitchFamily="2" charset="2"/>
              <a:buChar char="n"/>
            </a:pPr>
            <a:r>
              <a:rPr lang="en-US" sz="1000" dirty="0" smtClean="0"/>
              <a:t>Provide </a:t>
            </a:r>
            <a:r>
              <a:rPr lang="en-US" sz="1000" dirty="0"/>
              <a:t>information on living and working </a:t>
            </a:r>
            <a:r>
              <a:rPr lang="en-US" sz="1000" dirty="0" smtClean="0"/>
              <a:t>conditions and on </a:t>
            </a:r>
            <a:r>
              <a:rPr lang="en-US" sz="1000" dirty="0"/>
              <a:t>obstacles to mobility and suggest appropriate solutions </a:t>
            </a:r>
            <a:r>
              <a:rPr lang="en-US" sz="1000" dirty="0" smtClean="0"/>
              <a:t>to such obstacles</a:t>
            </a:r>
          </a:p>
          <a:p>
            <a:pPr marL="177800" indent="-177800">
              <a:buFont typeface="Wingdings" pitchFamily="2" charset="2"/>
              <a:buChar char="n"/>
            </a:pPr>
            <a:r>
              <a:rPr lang="en-US" sz="1000" dirty="0"/>
              <a:t>Act as a gateway and resource person to other EU/EEA colleagues in the network</a:t>
            </a:r>
            <a:endParaRPr lang="en-US" sz="1000" dirty="0" smtClean="0"/>
          </a:p>
          <a:p>
            <a:pPr marL="177800" indent="-177800"/>
            <a:r>
              <a:rPr lang="en-US" sz="1000" i="1" dirty="0"/>
              <a:t>The EURES advisers' role inside the PES</a:t>
            </a:r>
            <a:r>
              <a:rPr lang="en-US" sz="1000" dirty="0"/>
              <a:t>:</a:t>
            </a:r>
          </a:p>
          <a:p>
            <a:pPr marL="177800" indent="-177800">
              <a:buFont typeface="Wingdings" pitchFamily="2" charset="2"/>
              <a:buChar char="n"/>
            </a:pPr>
            <a:r>
              <a:rPr lang="en-US" sz="1000" dirty="0" smtClean="0"/>
              <a:t>Promote </a:t>
            </a:r>
            <a:r>
              <a:rPr lang="en-US" sz="1000" dirty="0"/>
              <a:t>EURES to other staff within the </a:t>
            </a:r>
            <a:r>
              <a:rPr lang="en-US" sz="1000" dirty="0" smtClean="0"/>
              <a:t>PES</a:t>
            </a:r>
          </a:p>
          <a:p>
            <a:pPr marL="177800" indent="-177800">
              <a:buFont typeface="Wingdings" pitchFamily="2" charset="2"/>
              <a:buChar char="n"/>
            </a:pPr>
            <a:r>
              <a:rPr lang="en-US" sz="1000" dirty="0" smtClean="0"/>
              <a:t>Provide </a:t>
            </a:r>
            <a:r>
              <a:rPr lang="en-US" sz="1000" dirty="0"/>
              <a:t>assistance to colleagues through information/training </a:t>
            </a:r>
            <a:r>
              <a:rPr lang="en-US" sz="1000" dirty="0" smtClean="0"/>
              <a:t>activities</a:t>
            </a:r>
          </a:p>
          <a:p>
            <a:pPr marL="177800" indent="-177800">
              <a:buFont typeface="Wingdings" pitchFamily="2" charset="2"/>
              <a:buChar char="n"/>
            </a:pPr>
            <a:r>
              <a:rPr lang="en-US" sz="1000" dirty="0" smtClean="0"/>
              <a:t>Disseminate </a:t>
            </a:r>
            <a:r>
              <a:rPr lang="en-US" sz="1000" dirty="0"/>
              <a:t>information on good practice and promote an openness to </a:t>
            </a:r>
            <a:r>
              <a:rPr lang="en-US" sz="1000" dirty="0" smtClean="0"/>
              <a:t>advising both </a:t>
            </a:r>
            <a:r>
              <a:rPr lang="en-US" sz="1000" dirty="0"/>
              <a:t>outgoing and incoming </a:t>
            </a:r>
            <a:r>
              <a:rPr lang="en-US" sz="1000" dirty="0" smtClean="0"/>
              <a:t>jobseekers</a:t>
            </a:r>
          </a:p>
          <a:p>
            <a:pPr marL="177800" indent="-177800">
              <a:buFont typeface="Wingdings" pitchFamily="2" charset="2"/>
              <a:buChar char="n"/>
            </a:pPr>
            <a:r>
              <a:rPr lang="en-US" sz="1000" dirty="0" smtClean="0"/>
              <a:t>Act </a:t>
            </a:r>
            <a:r>
              <a:rPr lang="en-US" sz="1000" dirty="0"/>
              <a:t>as the main information source on EURES questions for his/her line </a:t>
            </a:r>
            <a:r>
              <a:rPr lang="en-US" sz="1000" dirty="0" smtClean="0"/>
              <a:t>manager</a:t>
            </a:r>
          </a:p>
          <a:p>
            <a:pPr marL="177800" indent="-177800">
              <a:buFont typeface="Wingdings" pitchFamily="2" charset="2"/>
              <a:buChar char="n"/>
            </a:pPr>
            <a:r>
              <a:rPr lang="en-US" sz="1000" dirty="0" smtClean="0"/>
              <a:t>Facilitate </a:t>
            </a:r>
            <a:r>
              <a:rPr lang="en-US" sz="1000" dirty="0"/>
              <a:t>links between the EURES manager and the local hierarchy</a:t>
            </a:r>
            <a:endParaRPr lang="en-US" sz="1000" dirty="0" smtClean="0"/>
          </a:p>
        </p:txBody>
      </p:sp>
      <p:pic>
        <p:nvPicPr>
          <p:cNvPr id="11266" name="Picture 2"/>
          <p:cNvPicPr>
            <a:picLocks noChangeAspect="1" noChangeArrowheads="1"/>
          </p:cNvPicPr>
          <p:nvPr/>
        </p:nvPicPr>
        <p:blipFill>
          <a:blip r:embed="rId2" cstate="print"/>
          <a:srcRect/>
          <a:stretch>
            <a:fillRect/>
          </a:stretch>
        </p:blipFill>
        <p:spPr bwMode="auto">
          <a:xfrm>
            <a:off x="846200" y="1944427"/>
            <a:ext cx="2736304" cy="4608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GB" dirty="0" smtClean="0"/>
              <a:t>04. EURES Adviser role</a:t>
            </a:r>
          </a:p>
          <a:p>
            <a:endParaRPr lang="en-GB" dirty="0"/>
          </a:p>
        </p:txBody>
      </p:sp>
      <p:sp>
        <p:nvSpPr>
          <p:cNvPr id="11" name="Title 10"/>
          <p:cNvSpPr>
            <a:spLocks noGrp="1"/>
          </p:cNvSpPr>
          <p:nvPr>
            <p:ph type="title"/>
          </p:nvPr>
        </p:nvSpPr>
        <p:spPr/>
        <p:txBody>
          <a:bodyPr/>
          <a:lstStyle/>
          <a:p>
            <a:r>
              <a:rPr lang="en-GB" dirty="0" smtClean="0"/>
              <a:t>Skills and tasks of </a:t>
            </a:r>
            <a:r>
              <a:rPr lang="en-GB" dirty="0" smtClean="0"/>
              <a:t>an </a:t>
            </a:r>
            <a:r>
              <a:rPr lang="en-GB" dirty="0" smtClean="0"/>
              <a:t>EURES Adviser</a:t>
            </a:r>
            <a:endParaRPr lang="en-GB" dirty="0"/>
          </a:p>
        </p:txBody>
      </p:sp>
      <p:sp>
        <p:nvSpPr>
          <p:cNvPr id="8" name="Text Placeholder 12"/>
          <p:cNvSpPr>
            <a:spLocks noGrp="1"/>
          </p:cNvSpPr>
          <p:nvPr>
            <p:ph type="body" sz="quarter" idx="39"/>
          </p:nvPr>
        </p:nvSpPr>
        <p:spPr/>
        <p:txBody>
          <a:bodyPr/>
          <a:lstStyle/>
          <a:p>
            <a:r>
              <a:rPr lang="en-US" sz="1400" dirty="0" smtClean="0"/>
              <a:t>Main skills	</a:t>
            </a:r>
            <a:endParaRPr lang="en-US" sz="1400" dirty="0"/>
          </a:p>
          <a:p>
            <a:endParaRPr lang="en-US" dirty="0"/>
          </a:p>
          <a:p>
            <a:pPr marL="180975" indent="-180975" algn="just">
              <a:buFont typeface="Wingdings" pitchFamily="2" charset="2"/>
              <a:buChar char="n"/>
            </a:pPr>
            <a:r>
              <a:rPr lang="en-US" sz="1000" dirty="0"/>
              <a:t>Knowledge of European job mobility issues and related topics (social security and taxation, European labour markets’ trends, living and working conditions in 27 EU countries</a:t>
            </a:r>
            <a:r>
              <a:rPr lang="en-US" sz="1000" dirty="0" smtClean="0"/>
              <a:t>).</a:t>
            </a:r>
          </a:p>
          <a:p>
            <a:pPr marL="180975" indent="-180975" algn="just">
              <a:buFont typeface="Wingdings" pitchFamily="2" charset="2"/>
              <a:buChar char="n"/>
            </a:pPr>
            <a:r>
              <a:rPr lang="en-US" sz="1000" dirty="0" smtClean="0"/>
              <a:t>Ability </a:t>
            </a:r>
            <a:r>
              <a:rPr lang="en-US" sz="1000" dirty="0"/>
              <a:t>to communicate effectively with job-seekers, employers and other stakeholders in order to match supply and demand in a geographical job mobility </a:t>
            </a:r>
            <a:r>
              <a:rPr lang="en-US" sz="1000" dirty="0" smtClean="0"/>
              <a:t>context.</a:t>
            </a:r>
          </a:p>
          <a:p>
            <a:pPr marL="180975" indent="-180975" algn="just">
              <a:buFont typeface="Wingdings" pitchFamily="2" charset="2"/>
              <a:buChar char="n"/>
            </a:pPr>
            <a:r>
              <a:rPr lang="en-US" sz="1000" dirty="0" smtClean="0"/>
              <a:t>Awareness </a:t>
            </a:r>
            <a:r>
              <a:rPr lang="en-US" sz="1000" dirty="0"/>
              <a:t>on multicultural issues and how can those affect living and working conditions of </a:t>
            </a:r>
            <a:r>
              <a:rPr lang="en-US" sz="1000" dirty="0" smtClean="0"/>
              <a:t>jobseekers.</a:t>
            </a:r>
          </a:p>
          <a:p>
            <a:pPr marL="180975" indent="-180975" algn="just">
              <a:buFont typeface="Wingdings" pitchFamily="2" charset="2"/>
              <a:buChar char="n"/>
            </a:pPr>
            <a:r>
              <a:rPr lang="en-US" sz="1000" dirty="0" smtClean="0"/>
              <a:t>Project </a:t>
            </a:r>
            <a:r>
              <a:rPr lang="en-US" sz="1000" dirty="0"/>
              <a:t>management skills: ability to organise events at national and international levels, </a:t>
            </a:r>
            <a:r>
              <a:rPr lang="en-US" sz="1000" dirty="0" smtClean="0"/>
              <a:t>etc.</a:t>
            </a:r>
            <a:endParaRPr lang="en-US" sz="1000"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11988" y="2305050"/>
            <a:ext cx="2825750" cy="4823953"/>
          </a:xfrm>
        </p:spPr>
        <p:txBody>
          <a:bodyPr/>
          <a:lstStyle/>
          <a:p>
            <a:r>
              <a:rPr lang="en-US" sz="1400" dirty="0" smtClean="0"/>
              <a:t>Main tasks</a:t>
            </a:r>
          </a:p>
          <a:p>
            <a:endParaRPr lang="en-US" dirty="0"/>
          </a:p>
          <a:p>
            <a:pPr marL="180975" indent="-180975" algn="just">
              <a:buFont typeface="Wingdings" pitchFamily="2" charset="2"/>
              <a:buChar char="n"/>
            </a:pPr>
            <a:r>
              <a:rPr lang="en-US" sz="1000" dirty="0"/>
              <a:t>Providing “in depth” information (social security, taxation, living and working condition in EU hosting countries etc.) to job seekers and </a:t>
            </a:r>
            <a:r>
              <a:rPr lang="en-US" sz="1000" dirty="0" smtClean="0"/>
              <a:t>employers.</a:t>
            </a:r>
          </a:p>
          <a:p>
            <a:pPr marL="180975" indent="-180975" algn="just">
              <a:buFont typeface="Wingdings" pitchFamily="2" charset="2"/>
              <a:buChar char="n"/>
            </a:pPr>
            <a:r>
              <a:rPr lang="en-US" sz="1000" dirty="0" smtClean="0"/>
              <a:t>Guidance </a:t>
            </a:r>
            <a:r>
              <a:rPr lang="en-US" sz="1000" dirty="0"/>
              <a:t>and placement to job </a:t>
            </a:r>
            <a:r>
              <a:rPr lang="en-US" sz="1000" dirty="0" smtClean="0"/>
              <a:t>seekers.</a:t>
            </a:r>
          </a:p>
          <a:p>
            <a:pPr marL="180975" indent="-180975" algn="just">
              <a:buFont typeface="Wingdings" pitchFamily="2" charset="2"/>
              <a:buChar char="n"/>
            </a:pPr>
            <a:r>
              <a:rPr lang="en-US" sz="1000" dirty="0" smtClean="0"/>
              <a:t>Matching</a:t>
            </a:r>
            <a:r>
              <a:rPr lang="en-US" sz="1000" dirty="0"/>
              <a:t>/ Recruitment Assistance to job seekers and employers for enhancing geographical job </a:t>
            </a:r>
            <a:r>
              <a:rPr lang="en-US" sz="1000" dirty="0" smtClean="0"/>
              <a:t>mobility.</a:t>
            </a:r>
          </a:p>
          <a:p>
            <a:pPr marL="180975" indent="-180975" algn="just">
              <a:buFont typeface="Wingdings" pitchFamily="2" charset="2"/>
              <a:buChar char="n"/>
            </a:pPr>
            <a:r>
              <a:rPr lang="en-US" sz="1000" dirty="0" smtClean="0"/>
              <a:t>Collaborating </a:t>
            </a:r>
            <a:r>
              <a:rPr lang="en-US" sz="1000" dirty="0"/>
              <a:t>with Employers’ organisations, Universities, Vocational training centres, Trade Unions, Chambers of commerce, Local authorities for  promoting geographical job mobility and increasing the employment </a:t>
            </a:r>
            <a:r>
              <a:rPr lang="en-US" sz="1000" dirty="0" smtClean="0"/>
              <a:t>rate.</a:t>
            </a:r>
            <a:endParaRPr lang="en-US" sz="1000" dirty="0"/>
          </a:p>
        </p:txBody>
      </p:sp>
      <p:pic>
        <p:nvPicPr>
          <p:cNvPr id="13314" name="Picture 2"/>
          <p:cNvPicPr>
            <a:picLocks noChangeAspect="1" noChangeArrowheads="1"/>
          </p:cNvPicPr>
          <p:nvPr/>
        </p:nvPicPr>
        <p:blipFill>
          <a:blip r:embed="rId2" cstate="print"/>
          <a:srcRect/>
          <a:stretch>
            <a:fillRect/>
          </a:stretch>
        </p:blipFill>
        <p:spPr bwMode="auto">
          <a:xfrm>
            <a:off x="882204" y="2376475"/>
            <a:ext cx="2672362" cy="4176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GB" dirty="0" smtClean="0"/>
              <a:t>04. EURES Adviser role</a:t>
            </a:r>
          </a:p>
          <a:p>
            <a:endParaRPr lang="en-GB" dirty="0"/>
          </a:p>
        </p:txBody>
      </p:sp>
      <p:sp>
        <p:nvSpPr>
          <p:cNvPr id="11" name="Title 10"/>
          <p:cNvSpPr>
            <a:spLocks noGrp="1"/>
          </p:cNvSpPr>
          <p:nvPr>
            <p:ph type="title"/>
          </p:nvPr>
        </p:nvSpPr>
        <p:spPr/>
        <p:txBody>
          <a:bodyPr/>
          <a:lstStyle/>
          <a:p>
            <a:r>
              <a:rPr lang="en-GB" dirty="0" smtClean="0"/>
              <a:t>Being an </a:t>
            </a:r>
            <a:r>
              <a:rPr lang="en-GB" dirty="0" smtClean="0"/>
              <a:t>EURES </a:t>
            </a:r>
            <a:r>
              <a:rPr lang="en-GB" dirty="0" smtClean="0"/>
              <a:t>Adviser</a:t>
            </a:r>
            <a:endParaRPr lang="en-GB" dirty="0"/>
          </a:p>
        </p:txBody>
      </p:sp>
      <p:sp>
        <p:nvSpPr>
          <p:cNvPr id="8" name="Text Placeholder 12"/>
          <p:cNvSpPr>
            <a:spLocks noGrp="1"/>
          </p:cNvSpPr>
          <p:nvPr>
            <p:ph type="body" sz="quarter" idx="39"/>
          </p:nvPr>
        </p:nvSpPr>
        <p:spPr/>
        <p:txBody>
          <a:bodyPr/>
          <a:lstStyle/>
          <a:p>
            <a:r>
              <a:rPr lang="en-US" sz="1400" dirty="0" smtClean="0"/>
              <a:t>Being </a:t>
            </a:r>
            <a:r>
              <a:rPr lang="en-US" sz="1400" dirty="0" smtClean="0"/>
              <a:t>an </a:t>
            </a:r>
            <a:r>
              <a:rPr lang="en-US" sz="1400" dirty="0" smtClean="0"/>
              <a:t>EURES Advisers is…</a:t>
            </a:r>
            <a:endParaRPr lang="en-US" sz="1400" dirty="0"/>
          </a:p>
          <a:p>
            <a:pPr algn="just"/>
            <a:r>
              <a:rPr lang="en-US" sz="1000" dirty="0" smtClean="0"/>
              <a:t>“…. </a:t>
            </a:r>
            <a:r>
              <a:rPr lang="en-US" sz="1000" dirty="0"/>
              <a:t>Very interesting. It demands deliberate person, finding inventive solutions in solving problems, open-minded and prepared to look for many different information through internet and other available literature. It can be stressful, when you face with completely new situation. You should know many different areas of European labour market and know where to search for the right, competent </a:t>
            </a:r>
            <a:r>
              <a:rPr lang="en-US" sz="1000" dirty="0" smtClean="0"/>
              <a:t>information…” </a:t>
            </a:r>
          </a:p>
          <a:p>
            <a:pPr algn="just"/>
            <a:endParaRPr lang="en-US" sz="1000" dirty="0"/>
          </a:p>
          <a:p>
            <a:pPr algn="just"/>
            <a:r>
              <a:rPr lang="en-US" sz="1000" dirty="0"/>
              <a:t>“… ... interesting. I feel that people need me and my help. I'm a psychologist. I have patience with my clients and this is very </a:t>
            </a:r>
            <a:r>
              <a:rPr lang="en-US" sz="1000" dirty="0" smtClean="0"/>
              <a:t>helpful.  They look for </a:t>
            </a:r>
            <a:r>
              <a:rPr lang="en-US" sz="1000" dirty="0"/>
              <a:t>different information: about website EURES, how to search a job with EURES, about living and working in another European country (wages, taxes, self-employment</a:t>
            </a:r>
            <a:r>
              <a:rPr lang="en-US" sz="1000" dirty="0" smtClean="0"/>
              <a:t>)…”</a:t>
            </a:r>
          </a:p>
          <a:p>
            <a:pPr algn="just"/>
            <a:endParaRPr lang="en-US" sz="1000" dirty="0"/>
          </a:p>
          <a:p>
            <a:pPr algn="just"/>
            <a:r>
              <a:rPr lang="en-US" sz="1000" dirty="0"/>
              <a:t>“… More than half of the clients are looking a job. The only problem is that the offers are don't addressed to them. Most of the offers is for professionals (doctors, nurses, careers, for pharmacist). When people come to my office I have to say only, that now we don't have offers without knowledge foreign language. It is frustrating thing that things will be better when I become an EURES Adviser. EURES Adviser have contact with EURES Advisers from another </a:t>
            </a:r>
            <a:r>
              <a:rPr lang="en-US" sz="1000" dirty="0" smtClean="0"/>
              <a:t>countries…”</a:t>
            </a:r>
            <a:endParaRPr lang="en-US" sz="1000" dirty="0"/>
          </a:p>
          <a:p>
            <a:endParaRPr lang="en-US" dirty="0" smtClean="0"/>
          </a:p>
          <a:p>
            <a:endParaRPr lang="en-US" dirty="0"/>
          </a:p>
          <a:p>
            <a:endParaRPr lang="en-US"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11988" y="2305050"/>
            <a:ext cx="2825750" cy="4823953"/>
          </a:xfrm>
        </p:spPr>
        <p:txBody>
          <a:bodyPr/>
          <a:lstStyle/>
          <a:p>
            <a:endParaRPr lang="en-US" dirty="0" smtClean="0"/>
          </a:p>
          <a:p>
            <a:pPr algn="just"/>
            <a:r>
              <a:rPr lang="en-US" sz="1000" dirty="0" smtClean="0"/>
              <a:t>“... </a:t>
            </a:r>
            <a:r>
              <a:rPr lang="en-US" sz="1000" dirty="0"/>
              <a:t>Very diversified, thrilling, very tiring but never </a:t>
            </a:r>
            <a:r>
              <a:rPr lang="en-US" sz="1000" dirty="0" smtClean="0"/>
              <a:t>boring! Each </a:t>
            </a:r>
            <a:r>
              <a:rPr lang="en-US" sz="1000" dirty="0"/>
              <a:t>day seems so different. My job is a mix of human challenges and technical challenges that I face every day. So I’m aware of all these tools, skills, strategies I’ve to learn, improve, share, verify</a:t>
            </a:r>
            <a:r>
              <a:rPr lang="en-US" sz="1000" dirty="0" smtClean="0"/>
              <a:t>...”</a:t>
            </a:r>
          </a:p>
          <a:p>
            <a:pPr algn="just"/>
            <a:endParaRPr lang="en-US" sz="1000" dirty="0"/>
          </a:p>
          <a:p>
            <a:pPr algn="just"/>
            <a:r>
              <a:rPr lang="en-US" sz="1000" dirty="0" smtClean="0"/>
              <a:t>“... </a:t>
            </a:r>
            <a:r>
              <a:rPr lang="en-US" sz="1000" dirty="0"/>
              <a:t>Varied and useful.  Sometimes a bit too much varied. My contact with the EURES assistants is on a monthly base or more if required.  And of course a lot by e-mail and </a:t>
            </a:r>
            <a:r>
              <a:rPr lang="en-US" sz="1000" dirty="0" smtClean="0"/>
              <a:t>telephone…”</a:t>
            </a:r>
          </a:p>
        </p:txBody>
      </p:sp>
      <p:pic>
        <p:nvPicPr>
          <p:cNvPr id="12290" name="Picture 2"/>
          <p:cNvPicPr>
            <a:picLocks noChangeAspect="1" noChangeArrowheads="1"/>
          </p:cNvPicPr>
          <p:nvPr/>
        </p:nvPicPr>
        <p:blipFill>
          <a:blip r:embed="rId2" cstate="print"/>
          <a:srcRect/>
          <a:stretch>
            <a:fillRect/>
          </a:stretch>
        </p:blipFill>
        <p:spPr bwMode="auto">
          <a:xfrm>
            <a:off x="954212" y="2376475"/>
            <a:ext cx="2622153" cy="44284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10693400" cy="7561263"/>
          </a:xfrm>
          <a:prstGeom prst="rect">
            <a:avLst/>
          </a:prstGeom>
          <a:noFill/>
          <a:ln w="9525">
            <a:noFill/>
            <a:miter lim="800000"/>
            <a:headEnd/>
            <a:tailEnd/>
          </a:ln>
          <a:effectLst/>
        </p:spPr>
      </p:pic>
      <p:sp>
        <p:nvSpPr>
          <p:cNvPr id="3" name="Rectangle 2"/>
          <p:cNvSpPr/>
          <p:nvPr/>
        </p:nvSpPr>
        <p:spPr bwMode="auto">
          <a:xfrm>
            <a:off x="0" y="0"/>
            <a:ext cx="10693400" cy="2306638"/>
          </a:xfrm>
          <a:prstGeom prst="rect">
            <a:avLst/>
          </a:prstGeom>
          <a:solidFill>
            <a:schemeClr val="tx2"/>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6" name="TextBox 5"/>
          <p:cNvSpPr txBox="1"/>
          <p:nvPr/>
        </p:nvSpPr>
        <p:spPr>
          <a:xfrm>
            <a:off x="857250" y="935769"/>
            <a:ext cx="3381375" cy="738664"/>
          </a:xfrm>
          <a:prstGeom prst="rect">
            <a:avLst/>
          </a:prstGeom>
          <a:noFill/>
        </p:spPr>
        <p:txBody>
          <a:bodyPr wrap="square" lIns="0" tIns="0" rIns="0" bIns="0" rtlCol="0">
            <a:spAutoFit/>
          </a:bodyPr>
          <a:lstStyle/>
          <a:p>
            <a:pPr>
              <a:spcAft>
                <a:spcPts val="0"/>
              </a:spcAft>
            </a:pPr>
            <a:r>
              <a:rPr lang="it-IT" sz="4800" dirty="0" smtClean="0">
                <a:solidFill>
                  <a:schemeClr val="accent2"/>
                </a:solidFill>
                <a:latin typeface="Calibri" pitchFamily="34" charset="0"/>
              </a:rPr>
              <a:t>05.</a:t>
            </a:r>
            <a:endParaRPr lang="it-IT" sz="1600" dirty="0" smtClean="0">
              <a:solidFill>
                <a:schemeClr val="accent2"/>
              </a:solidFill>
              <a:latin typeface="Calibri" pitchFamily="34" charset="0"/>
            </a:endParaRPr>
          </a:p>
        </p:txBody>
      </p:sp>
      <p:sp>
        <p:nvSpPr>
          <p:cNvPr id="7" name="TextBox 6"/>
          <p:cNvSpPr txBox="1"/>
          <p:nvPr/>
        </p:nvSpPr>
        <p:spPr>
          <a:xfrm>
            <a:off x="857250" y="1584387"/>
            <a:ext cx="3381375" cy="461665"/>
          </a:xfrm>
          <a:prstGeom prst="rect">
            <a:avLst/>
          </a:prstGeom>
          <a:noFill/>
        </p:spPr>
        <p:txBody>
          <a:bodyPr wrap="square" lIns="0" tIns="0" rIns="0" bIns="0" rtlCol="0">
            <a:spAutoFit/>
          </a:bodyPr>
          <a:lstStyle/>
          <a:p>
            <a:pPr>
              <a:spcAft>
                <a:spcPts val="0"/>
              </a:spcAft>
            </a:pPr>
            <a:r>
              <a:rPr lang="en-GB" sz="3000" dirty="0" smtClean="0">
                <a:solidFill>
                  <a:schemeClr val="bg1"/>
                </a:solidFill>
                <a:latin typeface="Calibri" pitchFamily="34" charset="0"/>
              </a:rPr>
              <a:t>EURES Training</a:t>
            </a:r>
          </a:p>
        </p:txBody>
      </p:sp>
      <p:sp>
        <p:nvSpPr>
          <p:cNvPr id="10" name="Rectangle 9"/>
          <p:cNvSpPr/>
          <p:nvPr/>
        </p:nvSpPr>
        <p:spPr bwMode="auto">
          <a:xfrm>
            <a:off x="0" y="5254625"/>
            <a:ext cx="10693400" cy="230663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8" name="TextBox 7"/>
          <p:cNvSpPr txBox="1"/>
          <p:nvPr/>
        </p:nvSpPr>
        <p:spPr>
          <a:xfrm>
            <a:off x="857250" y="5256795"/>
            <a:ext cx="2827338" cy="1040624"/>
          </a:xfrm>
          <a:prstGeom prst="rect">
            <a:avLst/>
          </a:prstGeom>
          <a:noFill/>
        </p:spPr>
        <p:txBody>
          <a:bodyPr wrap="square" lIns="0" tIns="360000" rIns="0" bIns="0" rtlCol="0">
            <a:spAutoFit/>
          </a:bodyPr>
          <a:lstStyle/>
          <a:p>
            <a:pPr>
              <a:spcAft>
                <a:spcPts val="0"/>
              </a:spcAft>
            </a:pPr>
            <a:r>
              <a:rPr lang="en-US" sz="1100" b="1" i="1" dirty="0">
                <a:solidFill>
                  <a:schemeClr val="bg1"/>
                </a:solidFill>
                <a:latin typeface="Calibri" pitchFamily="34" charset="0"/>
              </a:rPr>
              <a:t>“… </a:t>
            </a:r>
            <a:r>
              <a:rPr lang="en-GB" sz="1100" b="1" i="1" dirty="0">
                <a:solidFill>
                  <a:schemeClr val="bg1"/>
                </a:solidFill>
                <a:latin typeface="Calibri" pitchFamily="34" charset="0"/>
              </a:rPr>
              <a:t>The success of EURES depends both on an efficient technical network and a qualified staff, willing to cooperate across borders </a:t>
            </a:r>
            <a:r>
              <a:rPr lang="en-US" sz="1100" b="1" i="1" dirty="0" smtClean="0">
                <a:solidFill>
                  <a:schemeClr val="bg1"/>
                </a:solidFill>
                <a:latin typeface="Calibri" pitchFamily="34" charset="0"/>
              </a:rPr>
              <a:t>…. “</a:t>
            </a:r>
            <a:br>
              <a:rPr lang="en-US" sz="1100" b="1" i="1" dirty="0" smtClean="0">
                <a:solidFill>
                  <a:schemeClr val="bg1"/>
                </a:solidFill>
                <a:latin typeface="Calibri" pitchFamily="34" charset="0"/>
              </a:rPr>
            </a:br>
            <a:r>
              <a:rPr lang="en-US" sz="1100" b="1" i="1" dirty="0" smtClean="0">
                <a:solidFill>
                  <a:schemeClr val="bg1"/>
                </a:solidFill>
                <a:latin typeface="Calibri" pitchFamily="34" charset="0"/>
              </a:rPr>
              <a:t>(EURES Charter 2010)</a:t>
            </a:r>
            <a:endParaRPr lang="it-IT" sz="1100" b="1" i="1" dirty="0" smtClean="0">
              <a:solidFill>
                <a:schemeClr val="bg1"/>
              </a:solidFill>
              <a:latin typeface="Calibri" pitchFamily="34" charset="0"/>
            </a:endParaRPr>
          </a:p>
        </p:txBody>
      </p:sp>
    </p:spTree>
    <p:extLst>
      <p:ext uri="{BB962C8B-B14F-4D97-AF65-F5344CB8AC3E}">
        <p14:creationId xmlns:p14="http://schemas.microsoft.com/office/powerpoint/2010/main" xmlns="" val="3207490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70536" y="1368363"/>
            <a:ext cx="5916642" cy="369332"/>
          </a:xfrm>
        </p:spPr>
        <p:txBody>
          <a:bodyPr/>
          <a:lstStyle/>
          <a:p>
            <a:r>
              <a:rPr lang="en-US" dirty="0" smtClean="0"/>
              <a:t>Qualified staff – key for the success of EURES</a:t>
            </a:r>
            <a:endParaRPr lang="en-GB" dirty="0"/>
          </a:p>
        </p:txBody>
      </p:sp>
      <p:sp>
        <p:nvSpPr>
          <p:cNvPr id="11" name="Text Placeholder 10"/>
          <p:cNvSpPr>
            <a:spLocks noGrp="1"/>
          </p:cNvSpPr>
          <p:nvPr>
            <p:ph type="body" sz="quarter" idx="35"/>
          </p:nvPr>
        </p:nvSpPr>
        <p:spPr/>
        <p:txBody>
          <a:bodyPr/>
          <a:lstStyle/>
          <a:p>
            <a:r>
              <a:rPr lang="it-IT" dirty="0" smtClean="0"/>
              <a:t>05. EURES Training</a:t>
            </a:r>
            <a:endParaRPr lang="it-IT" dirty="0"/>
          </a:p>
        </p:txBody>
      </p:sp>
      <p:sp>
        <p:nvSpPr>
          <p:cNvPr id="13" name="Text Placeholder 12"/>
          <p:cNvSpPr>
            <a:spLocks noGrp="1"/>
          </p:cNvSpPr>
          <p:nvPr>
            <p:ph type="body" sz="quarter" idx="38"/>
          </p:nvPr>
        </p:nvSpPr>
        <p:spPr>
          <a:xfrm>
            <a:off x="3942544" y="2484487"/>
            <a:ext cx="5902325" cy="3564396"/>
          </a:xfrm>
        </p:spPr>
        <p:txBody>
          <a:bodyPr/>
          <a:lstStyle/>
          <a:p>
            <a:pPr algn="just"/>
            <a:r>
              <a:rPr lang="en-GB" sz="1000" dirty="0" smtClean="0"/>
              <a:t>The </a:t>
            </a:r>
            <a:r>
              <a:rPr lang="en-GB" sz="1000" dirty="0"/>
              <a:t>success of EURES depends both on an efficient technical network and a qualified staff, willing </a:t>
            </a:r>
            <a:r>
              <a:rPr lang="en-GB" sz="1000" dirty="0" smtClean="0"/>
              <a:t>to cooperate </a:t>
            </a:r>
            <a:r>
              <a:rPr lang="en-GB" sz="1000" dirty="0"/>
              <a:t>across borders.</a:t>
            </a:r>
            <a:endParaRPr lang="en-US" sz="1000" dirty="0" smtClean="0"/>
          </a:p>
          <a:p>
            <a:pPr algn="just"/>
            <a:r>
              <a:rPr lang="en-GB" sz="1000" dirty="0" smtClean="0"/>
              <a:t>In this respect each </a:t>
            </a:r>
            <a:r>
              <a:rPr lang="en-GB" sz="1000" dirty="0"/>
              <a:t>EURES </a:t>
            </a:r>
            <a:r>
              <a:rPr lang="en-GB" sz="1000" dirty="0" smtClean="0"/>
              <a:t>member must ensure that </a:t>
            </a:r>
            <a:r>
              <a:rPr lang="en-GB" sz="1000" dirty="0"/>
              <a:t>all relevant personnel coming under its </a:t>
            </a:r>
            <a:r>
              <a:rPr lang="en-GB" sz="1000" dirty="0" smtClean="0"/>
              <a:t>responsibility (EURES Managers, EURES </a:t>
            </a:r>
            <a:r>
              <a:rPr lang="en-GB" sz="1000" dirty="0"/>
              <a:t>Advisers, their Line Managers, other PES staff </a:t>
            </a:r>
            <a:r>
              <a:rPr lang="en-GB" sz="1000" dirty="0" smtClean="0"/>
              <a:t>) </a:t>
            </a:r>
            <a:r>
              <a:rPr lang="en-GB" sz="1000" dirty="0"/>
              <a:t>are </a:t>
            </a:r>
            <a:r>
              <a:rPr lang="en-GB" sz="1000" dirty="0" smtClean="0"/>
              <a:t>prepared and </a:t>
            </a:r>
            <a:r>
              <a:rPr lang="en-GB" sz="1000" dirty="0"/>
              <a:t>trained </a:t>
            </a:r>
            <a:r>
              <a:rPr lang="en-GB" sz="1000" dirty="0" smtClean="0"/>
              <a:t>to achieve </a:t>
            </a:r>
            <a:r>
              <a:rPr lang="en-GB" sz="1000" dirty="0"/>
              <a:t>the operational objectives and fulfil the standards and </a:t>
            </a:r>
            <a:r>
              <a:rPr lang="en-GB" sz="1000" dirty="0" smtClean="0"/>
              <a:t>obligations set by/for EURES.</a:t>
            </a:r>
          </a:p>
          <a:p>
            <a:pPr algn="just"/>
            <a:r>
              <a:rPr lang="en-US" sz="1000" dirty="0" smtClean="0"/>
              <a:t>Training events do not represent only an </a:t>
            </a:r>
            <a:r>
              <a:rPr lang="en-US" sz="1000" dirty="0"/>
              <a:t>opportunity for acquiring new knowledge and skills but also for networking with colleagues from other </a:t>
            </a:r>
            <a:r>
              <a:rPr lang="en-US" sz="1000" dirty="0" smtClean="0"/>
              <a:t>European </a:t>
            </a:r>
            <a:r>
              <a:rPr lang="en-US" sz="1000" dirty="0"/>
              <a:t>countries, sharing best practice, discussing strategies for a joint-approach in recruitment activities, etc</a:t>
            </a:r>
            <a:r>
              <a:rPr lang="en-US" sz="1000" dirty="0" smtClean="0"/>
              <a:t>.</a:t>
            </a:r>
          </a:p>
          <a:p>
            <a:pPr algn="just"/>
            <a:r>
              <a:rPr lang="en-US" sz="1000" dirty="0" smtClean="0"/>
              <a:t>Besides training sessions </a:t>
            </a:r>
            <a:r>
              <a:rPr lang="en-US" sz="1000" dirty="0"/>
              <a:t>ensured by EURES </a:t>
            </a:r>
            <a:r>
              <a:rPr lang="en-US" sz="1000" dirty="0" smtClean="0"/>
              <a:t>Members at local, regional or national level, various training </a:t>
            </a:r>
            <a:r>
              <a:rPr lang="en-US" sz="1000" dirty="0"/>
              <a:t>at European level </a:t>
            </a:r>
            <a:r>
              <a:rPr lang="en-US" sz="1000" dirty="0" smtClean="0"/>
              <a:t>is </a:t>
            </a:r>
            <a:r>
              <a:rPr lang="en-US" sz="1000" dirty="0" err="1" smtClean="0"/>
              <a:t>organised</a:t>
            </a:r>
            <a:r>
              <a:rPr lang="en-US" sz="1000" dirty="0" smtClean="0"/>
              <a:t> </a:t>
            </a:r>
            <a:r>
              <a:rPr lang="en-US" sz="1000" dirty="0"/>
              <a:t>by EURES coordination office (</a:t>
            </a:r>
            <a:r>
              <a:rPr lang="en-US" sz="1000" dirty="0" err="1" smtClean="0"/>
              <a:t>EURESco</a:t>
            </a:r>
            <a:r>
              <a:rPr lang="en-US" sz="1000" dirty="0" smtClean="0"/>
              <a:t>). </a:t>
            </a:r>
          </a:p>
          <a:p>
            <a:pPr algn="just"/>
            <a:r>
              <a:rPr lang="en-US" sz="1000" dirty="0" smtClean="0"/>
              <a:t>It underlines and encourages cooperation in multicultural environment and therefore it is essential for development of skills of EURES Advisers as experts on international job mobility.</a:t>
            </a:r>
          </a:p>
          <a:p>
            <a:pPr algn="just"/>
            <a:r>
              <a:rPr lang="en-US" sz="1000" dirty="0" smtClean="0"/>
              <a:t>It  both tests and certifies ability of employment counselors to deal with job mobility issues in foreign language and to develop common projects with colleagues from other member states.  It is in fact the major building block of network which is  functioning on the basis of qualified personnel with commonly shared experience.</a:t>
            </a:r>
          </a:p>
          <a:p>
            <a:r>
              <a:rPr lang="en-US" sz="1000" dirty="0" smtClean="0"/>
              <a:t>The role of </a:t>
            </a:r>
            <a:r>
              <a:rPr lang="en-US" sz="1000" dirty="0" err="1" smtClean="0"/>
              <a:t>EURESco</a:t>
            </a:r>
            <a:r>
              <a:rPr lang="en-US" sz="1000" dirty="0" smtClean="0"/>
              <a:t> as the provider of horizontal support in terms of training of </a:t>
            </a:r>
            <a:r>
              <a:rPr lang="en-US" sz="1000" dirty="0"/>
              <a:t>EURES staff </a:t>
            </a:r>
            <a:r>
              <a:rPr lang="en-US" sz="1000" dirty="0" smtClean="0"/>
              <a:t> and facilitation of networking, mutual learning and exchange of good practice, will be stressed even more within the next Multiannual framework (2014-2020).</a:t>
            </a:r>
            <a:endParaRPr lang="en-US" sz="1000" dirty="0"/>
          </a:p>
          <a:p>
            <a:r>
              <a:rPr lang="en-GB" sz="1000" dirty="0"/>
              <a:t>H</a:t>
            </a:r>
            <a:r>
              <a:rPr lang="en-GB" sz="1000" dirty="0" smtClean="0"/>
              <a:t>and in hand with increasing need of high </a:t>
            </a:r>
            <a:r>
              <a:rPr lang="en-GB" sz="1000" dirty="0"/>
              <a:t>quality personalised service  covering matching, placement and recruitment, job descriptions and profiles for EURES advisers </a:t>
            </a:r>
            <a:r>
              <a:rPr lang="en-GB" sz="1000" dirty="0" smtClean="0"/>
              <a:t>will be updated. Consequently new training </a:t>
            </a:r>
            <a:r>
              <a:rPr lang="en-GB" sz="1000" dirty="0"/>
              <a:t>activities to build a common service culture </a:t>
            </a:r>
            <a:r>
              <a:rPr lang="en-GB" sz="1000" dirty="0" smtClean="0"/>
              <a:t>will </a:t>
            </a:r>
            <a:r>
              <a:rPr lang="en-GB" sz="1000" dirty="0"/>
              <a:t>be enhanced. </a:t>
            </a:r>
          </a:p>
          <a:p>
            <a:endParaRPr lang="en-GB" sz="1000" dirty="0"/>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54212" y="2376475"/>
            <a:ext cx="2574392" cy="4176464"/>
          </a:xfrm>
          <a:prstGeom prst="rect">
            <a:avLst/>
          </a:prstGeom>
          <a:noFill/>
          <a:ln w="9525">
            <a:noFill/>
            <a:miter lim="800000"/>
            <a:headEnd/>
            <a:tailEnd/>
          </a:ln>
          <a:effectLst/>
        </p:spPr>
      </p:pic>
    </p:spTree>
    <p:extLst>
      <p:ext uri="{BB962C8B-B14F-4D97-AF65-F5344CB8AC3E}">
        <p14:creationId xmlns:p14="http://schemas.microsoft.com/office/powerpoint/2010/main" xmlns="" val="2163136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r>
              <a:rPr lang="it-IT" dirty="0"/>
              <a:t>05. EURES Training</a:t>
            </a:r>
          </a:p>
          <a:p>
            <a:endParaRPr lang="en-GB" dirty="0"/>
          </a:p>
        </p:txBody>
      </p:sp>
      <p:sp>
        <p:nvSpPr>
          <p:cNvPr id="11" name="Title 10"/>
          <p:cNvSpPr>
            <a:spLocks noGrp="1"/>
          </p:cNvSpPr>
          <p:nvPr>
            <p:ph type="title"/>
          </p:nvPr>
        </p:nvSpPr>
        <p:spPr>
          <a:xfrm>
            <a:off x="3942544" y="1044327"/>
            <a:ext cx="5916642" cy="738664"/>
          </a:xfrm>
        </p:spPr>
        <p:txBody>
          <a:bodyPr/>
          <a:lstStyle/>
          <a:p>
            <a:r>
              <a:rPr lang="en-GB" dirty="0" smtClean="0"/>
              <a:t>Current structure of EURES training and Initial Training</a:t>
            </a:r>
            <a:endParaRPr lang="en-GB" dirty="0"/>
          </a:p>
        </p:txBody>
      </p:sp>
      <p:sp>
        <p:nvSpPr>
          <p:cNvPr id="8" name="Text Placeholder 12"/>
          <p:cNvSpPr>
            <a:spLocks noGrp="1"/>
          </p:cNvSpPr>
          <p:nvPr>
            <p:ph type="body" sz="quarter" idx="39"/>
          </p:nvPr>
        </p:nvSpPr>
        <p:spPr>
          <a:xfrm>
            <a:off x="3906540" y="2124447"/>
            <a:ext cx="2825641" cy="4343011"/>
          </a:xfrm>
        </p:spPr>
        <p:txBody>
          <a:bodyPr/>
          <a:lstStyle/>
          <a:p>
            <a:r>
              <a:rPr lang="en-US" sz="1400" dirty="0" smtClean="0"/>
              <a:t>An overview</a:t>
            </a:r>
          </a:p>
          <a:p>
            <a:pPr algn="just"/>
            <a:r>
              <a:rPr lang="en-US" sz="1000" dirty="0" smtClean="0"/>
              <a:t>The </a:t>
            </a:r>
            <a:r>
              <a:rPr lang="en-US" sz="1000" dirty="0"/>
              <a:t>EURES training </a:t>
            </a:r>
            <a:r>
              <a:rPr lang="en-US" sz="1000" dirty="0" smtClean="0"/>
              <a:t>is </a:t>
            </a:r>
            <a:r>
              <a:rPr lang="en-US" sz="1000" dirty="0"/>
              <a:t>managed by a Training </a:t>
            </a:r>
            <a:r>
              <a:rPr lang="en-US" sz="1000" dirty="0" smtClean="0"/>
              <a:t>provider contracted by </a:t>
            </a:r>
            <a:r>
              <a:rPr lang="en-US" sz="1000" dirty="0" err="1" smtClean="0"/>
              <a:t>EURESco</a:t>
            </a:r>
            <a:r>
              <a:rPr lang="en-US" sz="1000" dirty="0"/>
              <a:t> </a:t>
            </a:r>
            <a:r>
              <a:rPr lang="en-US" sz="1000" dirty="0" smtClean="0"/>
              <a:t>who coordinates </a:t>
            </a:r>
            <a:r>
              <a:rPr lang="en-US" sz="1000" dirty="0"/>
              <a:t>and delivers all the activities foreseen for a period of </a:t>
            </a:r>
            <a:r>
              <a:rPr lang="en-US" sz="1000" dirty="0" smtClean="0"/>
              <a:t>maximum four </a:t>
            </a:r>
            <a:r>
              <a:rPr lang="en-US" sz="1000" dirty="0"/>
              <a:t>years.</a:t>
            </a:r>
          </a:p>
          <a:p>
            <a:r>
              <a:rPr lang="en-US" sz="1000" dirty="0"/>
              <a:t>For the period 2008-2012 the EURES training provider is Ernst &amp; Young Business </a:t>
            </a:r>
            <a:r>
              <a:rPr lang="en-US" sz="1000" dirty="0" smtClean="0"/>
              <a:t>School (EYBS).</a:t>
            </a:r>
            <a:endParaRPr lang="en-US" sz="1000" dirty="0"/>
          </a:p>
          <a:p>
            <a:r>
              <a:rPr lang="en-US" sz="1000" dirty="0" smtClean="0"/>
              <a:t>Since </a:t>
            </a:r>
            <a:r>
              <a:rPr lang="en-US" sz="1000" dirty="0"/>
              <a:t>2008  </a:t>
            </a:r>
            <a:r>
              <a:rPr lang="en-US" sz="1000" dirty="0" smtClean="0"/>
              <a:t>three main types </a:t>
            </a:r>
            <a:r>
              <a:rPr lang="en-US" sz="1000" dirty="0"/>
              <a:t>of </a:t>
            </a:r>
            <a:r>
              <a:rPr lang="en-US" sz="1000" dirty="0" smtClean="0"/>
              <a:t>training are carried out:</a:t>
            </a:r>
            <a:endParaRPr lang="en-US" sz="1000" dirty="0"/>
          </a:p>
          <a:p>
            <a:pPr marL="265113" indent="-265113">
              <a:buFont typeface="Wingdings" pitchFamily="2" charset="2"/>
              <a:buChar char="n"/>
            </a:pPr>
            <a:r>
              <a:rPr lang="en-US" sz="1000" dirty="0" smtClean="0"/>
              <a:t>Initial Training</a:t>
            </a:r>
          </a:p>
          <a:p>
            <a:pPr marL="265113" indent="-265113">
              <a:buFont typeface="Wingdings" pitchFamily="2" charset="2"/>
              <a:buChar char="n"/>
            </a:pPr>
            <a:r>
              <a:rPr lang="en-US" sz="1000" dirty="0" smtClean="0"/>
              <a:t>Advanced Training</a:t>
            </a:r>
          </a:p>
          <a:p>
            <a:pPr marL="265113" indent="-265113">
              <a:buFont typeface="Wingdings" pitchFamily="2" charset="2"/>
              <a:buChar char="n"/>
            </a:pPr>
            <a:r>
              <a:rPr lang="en-US" sz="1000" dirty="0" smtClean="0"/>
              <a:t>Virtual Training</a:t>
            </a:r>
          </a:p>
          <a:p>
            <a:pPr marL="265113" indent="-265113">
              <a:buFont typeface="Wingdings" pitchFamily="2" charset="2"/>
              <a:buChar char="n"/>
            </a:pPr>
            <a:endParaRPr lang="en-US" sz="1000" dirty="0"/>
          </a:p>
          <a:p>
            <a:r>
              <a:rPr lang="en-US" sz="1000" dirty="0" smtClean="0"/>
              <a:t>Other training activities can be programmed to respond to actual need of the EURES Network.</a:t>
            </a:r>
          </a:p>
          <a:p>
            <a:pPr marL="180975" indent="-180975">
              <a:buFont typeface="Arial" pitchFamily="34" charset="0"/>
              <a:buChar char="•"/>
            </a:pPr>
            <a:endParaRPr lang="en-US" dirty="0"/>
          </a:p>
          <a:p>
            <a:endParaRPr lang="en-US" dirty="0"/>
          </a:p>
          <a:p>
            <a:endParaRPr lang="en-US" dirty="0"/>
          </a:p>
          <a:p>
            <a:endParaRPr lang="en-US"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02884" y="2160451"/>
            <a:ext cx="2825750" cy="4823953"/>
          </a:xfrm>
        </p:spPr>
        <p:txBody>
          <a:bodyPr/>
          <a:lstStyle/>
          <a:p>
            <a:r>
              <a:rPr lang="en-US" sz="1400" dirty="0" smtClean="0"/>
              <a:t>EURES Initial Training</a:t>
            </a:r>
          </a:p>
          <a:p>
            <a:r>
              <a:rPr lang="en-US" sz="1000" dirty="0" smtClean="0"/>
              <a:t>EURES Initial Training </a:t>
            </a:r>
            <a:r>
              <a:rPr lang="en-US" sz="1000" dirty="0"/>
              <a:t>is addressed to new EURES Advisers who start working within EURES network. </a:t>
            </a:r>
            <a:endParaRPr lang="en-US" sz="1000" dirty="0" smtClean="0"/>
          </a:p>
          <a:p>
            <a:r>
              <a:rPr lang="en-US" sz="1000" dirty="0" smtClean="0"/>
              <a:t>EURES Initial Training </a:t>
            </a:r>
            <a:r>
              <a:rPr lang="en-US" sz="1000" dirty="0"/>
              <a:t>is delivered </a:t>
            </a:r>
            <a:r>
              <a:rPr lang="en-US" sz="1000" dirty="0" smtClean="0"/>
              <a:t>mainly in English,  </a:t>
            </a:r>
            <a:r>
              <a:rPr lang="en-US" sz="1000" dirty="0"/>
              <a:t>but editions in German and/or French are </a:t>
            </a:r>
            <a:r>
              <a:rPr lang="en-US" sz="1000" dirty="0" smtClean="0"/>
              <a:t>also programmed (depending </a:t>
            </a:r>
            <a:r>
              <a:rPr lang="en-US" sz="1000" dirty="0"/>
              <a:t>on the number of participants</a:t>
            </a:r>
            <a:r>
              <a:rPr lang="en-US" sz="1000" dirty="0" smtClean="0"/>
              <a:t>).</a:t>
            </a:r>
            <a:endParaRPr lang="en-US" sz="1000" dirty="0"/>
          </a:p>
          <a:p>
            <a:r>
              <a:rPr lang="en-US" sz="1000" dirty="0" smtClean="0"/>
              <a:t>The structure of 2012 EURES </a:t>
            </a:r>
            <a:r>
              <a:rPr lang="en-US" sz="1000" dirty="0"/>
              <a:t>Initial Training </a:t>
            </a:r>
            <a:r>
              <a:rPr lang="en-US" sz="1000" dirty="0" smtClean="0"/>
              <a:t>includes</a:t>
            </a:r>
            <a:r>
              <a:rPr lang="en-US" sz="1000" dirty="0"/>
              <a:t>:</a:t>
            </a:r>
          </a:p>
          <a:p>
            <a:pPr marL="180975" indent="-180975">
              <a:buFont typeface="Wingdings" pitchFamily="2" charset="2"/>
              <a:buChar char="n"/>
            </a:pPr>
            <a:r>
              <a:rPr lang="en-US" sz="1000" dirty="0" smtClean="0"/>
              <a:t>5 </a:t>
            </a:r>
            <a:r>
              <a:rPr lang="en-US" sz="1000" dirty="0"/>
              <a:t>sessions (plus one  Final Conference) addressed to EURES Advisers who will work at transnational </a:t>
            </a:r>
            <a:r>
              <a:rPr lang="en-US" sz="1000" dirty="0" smtClean="0"/>
              <a:t>level;</a:t>
            </a:r>
          </a:p>
          <a:p>
            <a:pPr marL="180975" indent="-180975">
              <a:buFont typeface="Wingdings" pitchFamily="2" charset="2"/>
              <a:buChar char="n"/>
            </a:pPr>
            <a:r>
              <a:rPr lang="en-US" sz="1000" dirty="0" smtClean="0"/>
              <a:t>2 </a:t>
            </a:r>
            <a:r>
              <a:rPr lang="en-US" sz="1000" dirty="0"/>
              <a:t>sessions (plus one Final Conference) addressed to EURES Advisers who will work at cross border </a:t>
            </a:r>
            <a:r>
              <a:rPr lang="en-US" sz="1000" dirty="0" smtClean="0"/>
              <a:t>level</a:t>
            </a:r>
            <a:endParaRPr lang="en-US" sz="1000" dirty="0"/>
          </a:p>
          <a:p>
            <a:pPr marL="180975" indent="-180975"/>
            <a:r>
              <a:rPr lang="en-US" sz="1000" dirty="0" smtClean="0"/>
              <a:t>The main content of the EURES Initial Training covers:</a:t>
            </a:r>
          </a:p>
          <a:p>
            <a:pPr marL="180975" indent="-180975">
              <a:buFont typeface="Wingdings" pitchFamily="2" charset="2"/>
              <a:buChar char="n"/>
            </a:pPr>
            <a:r>
              <a:rPr lang="en-US" sz="1000" dirty="0"/>
              <a:t>The role of the EURES Adviser and the management of the cultural </a:t>
            </a:r>
            <a:r>
              <a:rPr lang="en-US" sz="1000" dirty="0" smtClean="0"/>
              <a:t>diversities</a:t>
            </a:r>
          </a:p>
          <a:p>
            <a:pPr marL="180975" indent="-180975">
              <a:buFont typeface="Wingdings" pitchFamily="2" charset="2"/>
              <a:buChar char="n"/>
            </a:pPr>
            <a:r>
              <a:rPr lang="en-US" sz="1000" dirty="0" smtClean="0"/>
              <a:t>EU </a:t>
            </a:r>
            <a:r>
              <a:rPr lang="en-US" sz="1000" dirty="0"/>
              <a:t>Labour </a:t>
            </a:r>
            <a:r>
              <a:rPr lang="en-US" sz="1000" dirty="0" smtClean="0"/>
              <a:t>Market</a:t>
            </a:r>
          </a:p>
          <a:p>
            <a:pPr marL="180975" indent="-180975">
              <a:buFont typeface="Wingdings" pitchFamily="2" charset="2"/>
              <a:buChar char="n"/>
            </a:pPr>
            <a:r>
              <a:rPr lang="en-US" sz="1000" dirty="0"/>
              <a:t>EU Social Security, Taxation and </a:t>
            </a:r>
            <a:r>
              <a:rPr lang="en-US" sz="1000" dirty="0" smtClean="0"/>
              <a:t>Law</a:t>
            </a:r>
          </a:p>
          <a:p>
            <a:pPr marL="180975" indent="-180975">
              <a:buFont typeface="Wingdings" pitchFamily="2" charset="2"/>
              <a:buChar char="n"/>
            </a:pPr>
            <a:r>
              <a:rPr lang="en-US" sz="1000" dirty="0"/>
              <a:t>Providing information and Promoting </a:t>
            </a:r>
            <a:r>
              <a:rPr lang="en-US" sz="1000" dirty="0" smtClean="0"/>
              <a:t>EURES</a:t>
            </a:r>
          </a:p>
          <a:p>
            <a:pPr marL="180975" indent="-180975">
              <a:buFont typeface="Wingdings" pitchFamily="2" charset="2"/>
              <a:buChar char="n"/>
            </a:pPr>
            <a:r>
              <a:rPr lang="en-US" sz="1000" dirty="0"/>
              <a:t>Improving quality of EURES </a:t>
            </a:r>
            <a:r>
              <a:rPr lang="en-US" sz="1000" dirty="0" smtClean="0"/>
              <a:t>Services</a:t>
            </a:r>
          </a:p>
          <a:p>
            <a:pPr marL="180975" indent="-180975">
              <a:buFont typeface="Wingdings" pitchFamily="2" charset="2"/>
              <a:buChar char="n"/>
            </a:pPr>
            <a:r>
              <a:rPr lang="en-US" sz="1000" dirty="0"/>
              <a:t>Teamwork to gain concrete </a:t>
            </a:r>
            <a:r>
              <a:rPr lang="en-US" sz="1000" dirty="0" smtClean="0"/>
              <a:t>outcomes</a:t>
            </a:r>
            <a:endParaRPr lang="en-US" sz="1000" dirty="0"/>
          </a:p>
          <a:p>
            <a:pPr algn="just"/>
            <a:r>
              <a:rPr lang="en-US" sz="1000" dirty="0" smtClean="0"/>
              <a:t>At the end of the training each participant receives a Certificate of Attendance with a Supplement (according to EUROPASS) with the formal description of knowledge and skills acquires during the training.</a:t>
            </a:r>
          </a:p>
          <a:p>
            <a:pPr marL="180975" indent="-180975">
              <a:buFont typeface="Wingdings" pitchFamily="2" charset="2"/>
              <a:buChar char="§"/>
            </a:pPr>
            <a:endParaRPr lang="en-US" dirty="0" smtClean="0"/>
          </a:p>
          <a:p>
            <a:pPr marL="180975" indent="-180975">
              <a:buFont typeface="Wingdings" pitchFamily="2" charset="2"/>
              <a:buChar char="§"/>
            </a:pPr>
            <a:endParaRPr lang="en-US" dirty="0"/>
          </a:p>
          <a:p>
            <a:endParaRPr lang="en-US" dirty="0"/>
          </a:p>
          <a:p>
            <a:pPr marL="180975" indent="-180975">
              <a:buFont typeface="Wingdings" pitchFamily="2" charset="2"/>
              <a:buChar char="§"/>
            </a:pPr>
            <a:endParaRPr lang="en-US" dirty="0"/>
          </a:p>
          <a:p>
            <a:pPr marL="180975" indent="-180975"/>
            <a:endParaRPr lang="en-US" dirty="0"/>
          </a:p>
          <a:p>
            <a:endParaRPr lang="en-US" sz="1400" dirty="0" smtClean="0"/>
          </a:p>
        </p:txBody>
      </p:sp>
      <p:pic>
        <p:nvPicPr>
          <p:cNvPr id="3074" name="Picture 2"/>
          <p:cNvPicPr>
            <a:picLocks noChangeAspect="1" noChangeArrowheads="1"/>
          </p:cNvPicPr>
          <p:nvPr/>
        </p:nvPicPr>
        <p:blipFill>
          <a:blip r:embed="rId2" cstate="print"/>
          <a:srcRect/>
          <a:stretch>
            <a:fillRect/>
          </a:stretch>
        </p:blipFill>
        <p:spPr bwMode="auto">
          <a:xfrm>
            <a:off x="918208" y="2196455"/>
            <a:ext cx="2635905" cy="4608512"/>
          </a:xfrm>
          <a:prstGeom prst="rect">
            <a:avLst/>
          </a:prstGeom>
          <a:noFill/>
          <a:ln w="9525">
            <a:noFill/>
            <a:miter lim="800000"/>
            <a:headEnd/>
            <a:tailEnd/>
          </a:ln>
          <a:effectLst/>
        </p:spPr>
      </p:pic>
    </p:spTree>
    <p:extLst>
      <p:ext uri="{BB962C8B-B14F-4D97-AF65-F5344CB8AC3E}">
        <p14:creationId xmlns:p14="http://schemas.microsoft.com/office/powerpoint/2010/main" xmlns="" val="1694349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42544" y="1404367"/>
            <a:ext cx="5916642" cy="369332"/>
          </a:xfrm>
        </p:spPr>
        <p:txBody>
          <a:bodyPr/>
          <a:lstStyle/>
          <a:p>
            <a:r>
              <a:rPr lang="en-GB" dirty="0" smtClean="0"/>
              <a:t>EURES Advanced Training</a:t>
            </a:r>
            <a:endParaRPr lang="en-GB" dirty="0"/>
          </a:p>
        </p:txBody>
      </p:sp>
      <p:sp>
        <p:nvSpPr>
          <p:cNvPr id="11" name="Text Placeholder 10"/>
          <p:cNvSpPr>
            <a:spLocks noGrp="1"/>
          </p:cNvSpPr>
          <p:nvPr>
            <p:ph type="body" sz="quarter" idx="35"/>
          </p:nvPr>
        </p:nvSpPr>
        <p:spPr/>
        <p:txBody>
          <a:bodyPr/>
          <a:lstStyle/>
          <a:p>
            <a:r>
              <a:rPr lang="it-IT" dirty="0"/>
              <a:t>05. EURES Training</a:t>
            </a:r>
          </a:p>
        </p:txBody>
      </p:sp>
      <p:sp>
        <p:nvSpPr>
          <p:cNvPr id="13" name="Text Placeholder 12"/>
          <p:cNvSpPr>
            <a:spLocks noGrp="1"/>
          </p:cNvSpPr>
          <p:nvPr>
            <p:ph type="body" sz="quarter" idx="38"/>
          </p:nvPr>
        </p:nvSpPr>
        <p:spPr>
          <a:xfrm>
            <a:off x="3935413" y="2304525"/>
            <a:ext cx="5803775" cy="4345513"/>
          </a:xfrm>
        </p:spPr>
        <p:txBody>
          <a:bodyPr/>
          <a:lstStyle/>
          <a:p>
            <a:r>
              <a:rPr lang="en-US" sz="1400" dirty="0" smtClean="0"/>
              <a:t>Training offer, activities and contents</a:t>
            </a:r>
          </a:p>
          <a:p>
            <a:endParaRPr lang="en-US" sz="1000" dirty="0" smtClean="0"/>
          </a:p>
          <a:p>
            <a:r>
              <a:rPr lang="en-US" sz="1000" dirty="0" smtClean="0"/>
              <a:t>EURES Advanced Training </a:t>
            </a:r>
            <a:r>
              <a:rPr lang="en-US" sz="1000" dirty="0"/>
              <a:t>is addressed to experienced EURES </a:t>
            </a:r>
            <a:r>
              <a:rPr lang="en-US" sz="1000" dirty="0" smtClean="0"/>
              <a:t>Advisers . </a:t>
            </a:r>
          </a:p>
          <a:p>
            <a:r>
              <a:rPr lang="en-US" sz="1000" dirty="0" smtClean="0"/>
              <a:t>Great majority of training sessions </a:t>
            </a:r>
            <a:r>
              <a:rPr lang="en-US" sz="1000" dirty="0"/>
              <a:t>is delivered in English but </a:t>
            </a:r>
            <a:r>
              <a:rPr lang="en-US" sz="1000" dirty="0" smtClean="0"/>
              <a:t>limited editions </a:t>
            </a:r>
            <a:r>
              <a:rPr lang="en-US" sz="1000" dirty="0"/>
              <a:t>in German and/or French </a:t>
            </a:r>
            <a:r>
              <a:rPr lang="en-US" sz="1000" dirty="0" smtClean="0"/>
              <a:t>are programmed </a:t>
            </a:r>
            <a:r>
              <a:rPr lang="en-US" sz="1000" dirty="0"/>
              <a:t>every </a:t>
            </a:r>
            <a:r>
              <a:rPr lang="en-US" sz="1000" dirty="0" smtClean="0"/>
              <a:t>year (</a:t>
            </a:r>
            <a:r>
              <a:rPr lang="en-US" sz="1000" dirty="0"/>
              <a:t>depending on the number of participants</a:t>
            </a:r>
            <a:r>
              <a:rPr lang="en-US" sz="1000" dirty="0" smtClean="0"/>
              <a:t>).</a:t>
            </a:r>
            <a:endParaRPr lang="en-US" sz="1000" dirty="0"/>
          </a:p>
          <a:p>
            <a:r>
              <a:rPr lang="en-US" sz="1000" dirty="0" smtClean="0"/>
              <a:t>For example 2012  EURES Advanced </a:t>
            </a:r>
            <a:r>
              <a:rPr lang="en-US" sz="1000" dirty="0"/>
              <a:t>Training </a:t>
            </a:r>
            <a:r>
              <a:rPr lang="en-US" sz="1000" dirty="0" smtClean="0"/>
              <a:t>offer includes the following courses:</a:t>
            </a:r>
            <a:endParaRPr lang="en-US" sz="1000" dirty="0"/>
          </a:p>
          <a:p>
            <a:pPr marL="266700" indent="-266700" algn="just">
              <a:buFont typeface="Wingdings" pitchFamily="2" charset="2"/>
              <a:buChar char="n"/>
            </a:pPr>
            <a:r>
              <a:rPr lang="en-US" sz="1000" i="1" dirty="0" smtClean="0"/>
              <a:t>Multicultural issues </a:t>
            </a:r>
            <a:r>
              <a:rPr lang="en-US" sz="1000" dirty="0" smtClean="0"/>
              <a:t>(2 sessions):  </a:t>
            </a:r>
            <a:r>
              <a:rPr lang="en-US" sz="1000" dirty="0"/>
              <a:t>p</a:t>
            </a:r>
            <a:r>
              <a:rPr lang="en-US" sz="1000" dirty="0" smtClean="0"/>
              <a:t>articipants </a:t>
            </a:r>
            <a:r>
              <a:rPr lang="en-US" sz="1000" dirty="0"/>
              <a:t>will learn techniques and tools which will enhance and make more effective their communication and interaction skills when working with job-seekers, colleagues, employers and stakeholders from other European </a:t>
            </a:r>
            <a:r>
              <a:rPr lang="en-US" sz="1000" dirty="0" smtClean="0"/>
              <a:t>Countries.</a:t>
            </a:r>
          </a:p>
          <a:p>
            <a:pPr marL="266700" indent="-266700" algn="just">
              <a:buFont typeface="Wingdings" pitchFamily="2" charset="2"/>
              <a:buChar char="n"/>
            </a:pPr>
            <a:r>
              <a:rPr lang="en-US" sz="1000" i="1" dirty="0" smtClean="0"/>
              <a:t>Project management</a:t>
            </a:r>
            <a:r>
              <a:rPr lang="en-US" sz="1000" i="1" dirty="0"/>
              <a:t> </a:t>
            </a:r>
            <a:r>
              <a:rPr lang="en-US" sz="1000" dirty="0" smtClean="0"/>
              <a:t>(2 sessions):  participants </a:t>
            </a:r>
            <a:r>
              <a:rPr lang="en-US" sz="1000" dirty="0"/>
              <a:t>will acquire skills of project management that can use in their daily work, that will help them to improve effectiveness and efficiency of your daily activities. Participants will, also, learn a more systematic approach in planning and organising events (job fairs, recruitment on behalf of Employers and in dealing with stakeholders</a:t>
            </a:r>
            <a:r>
              <a:rPr lang="en-US" sz="1000" dirty="0" smtClean="0"/>
              <a:t>).</a:t>
            </a:r>
          </a:p>
          <a:p>
            <a:pPr marL="266700" indent="-266700" algn="just">
              <a:buFont typeface="Wingdings" pitchFamily="2" charset="2"/>
              <a:buChar char="n"/>
            </a:pPr>
            <a:r>
              <a:rPr lang="en-US" sz="1000" i="1" dirty="0" smtClean="0"/>
              <a:t>European </a:t>
            </a:r>
            <a:r>
              <a:rPr lang="en-US" sz="1000" i="1" dirty="0"/>
              <a:t>r</a:t>
            </a:r>
            <a:r>
              <a:rPr lang="en-US" sz="1000" i="1" dirty="0" smtClean="0"/>
              <a:t>esources </a:t>
            </a:r>
            <a:r>
              <a:rPr lang="en-US" sz="1000" i="1" dirty="0"/>
              <a:t>for job mobility </a:t>
            </a:r>
            <a:r>
              <a:rPr lang="en-US" sz="1000" dirty="0" smtClean="0"/>
              <a:t>(2 sessions):participants </a:t>
            </a:r>
            <a:r>
              <a:rPr lang="en-US" sz="1000" dirty="0"/>
              <a:t>will enhance synergies and co-operation within the EURES’ network and between EURES and other European resources for job </a:t>
            </a:r>
            <a:r>
              <a:rPr lang="en-US" sz="1000" dirty="0" smtClean="0"/>
              <a:t>mobility.</a:t>
            </a:r>
            <a:endParaRPr lang="en-US" sz="1000" dirty="0"/>
          </a:p>
          <a:p>
            <a:pPr marL="266700" indent="-266700" algn="just">
              <a:buFont typeface="Wingdings" pitchFamily="2" charset="2"/>
              <a:buChar char="n"/>
            </a:pPr>
            <a:r>
              <a:rPr lang="en-US" sz="1000" i="1" dirty="0" smtClean="0"/>
              <a:t>Social </a:t>
            </a:r>
            <a:r>
              <a:rPr lang="en-US" sz="1000" i="1" dirty="0"/>
              <a:t>security and taxation </a:t>
            </a:r>
            <a:r>
              <a:rPr lang="en-US" sz="1000" dirty="0" smtClean="0"/>
              <a:t>(2 sessions):  this </a:t>
            </a:r>
            <a:r>
              <a:rPr lang="en-US" sz="1000" dirty="0"/>
              <a:t>training will provide a frame of reference in social security and taxation at national and European level, in order to deliver a qualified service to jobseekers and employers on these </a:t>
            </a:r>
            <a:r>
              <a:rPr lang="en-US" sz="1000" dirty="0" smtClean="0"/>
              <a:t>topics.</a:t>
            </a:r>
            <a:endParaRPr lang="en-US" sz="1000" dirty="0"/>
          </a:p>
          <a:p>
            <a:pPr marL="266700" indent="-266700" algn="just">
              <a:buFont typeface="Wingdings" pitchFamily="2" charset="2"/>
              <a:buChar char="n"/>
            </a:pPr>
            <a:r>
              <a:rPr lang="en-US" sz="1000" i="1" dirty="0" smtClean="0"/>
              <a:t>Geographical </a:t>
            </a:r>
            <a:r>
              <a:rPr lang="en-US" sz="1000" i="1" dirty="0"/>
              <a:t>and job mobility in Europe </a:t>
            </a:r>
            <a:r>
              <a:rPr lang="en-US" sz="1000" dirty="0" smtClean="0"/>
              <a:t>(2 sessions): participants </a:t>
            </a:r>
            <a:r>
              <a:rPr lang="en-US" sz="1000" dirty="0"/>
              <a:t>will improve their knowledge of the dynamics and reasons behind geographical and job mobility across </a:t>
            </a:r>
            <a:r>
              <a:rPr lang="en-US" sz="1000" dirty="0" smtClean="0"/>
              <a:t>Europe.</a:t>
            </a:r>
            <a:endParaRPr lang="en-US" sz="1000" dirty="0"/>
          </a:p>
          <a:p>
            <a:pPr marL="266700" indent="-266700" algn="just">
              <a:buFont typeface="Wingdings" pitchFamily="2" charset="2"/>
              <a:buChar char="n"/>
            </a:pPr>
            <a:r>
              <a:rPr lang="en-US" sz="1000" i="1" dirty="0" smtClean="0"/>
              <a:t>Key </a:t>
            </a:r>
            <a:r>
              <a:rPr lang="en-US" sz="1000" i="1" dirty="0"/>
              <a:t>skills for dealing with EURES stakeholders </a:t>
            </a:r>
            <a:r>
              <a:rPr lang="en-US" sz="1000" dirty="0" smtClean="0"/>
              <a:t>(2 sessions): participants </a:t>
            </a:r>
            <a:r>
              <a:rPr lang="en-US" sz="1000" dirty="0"/>
              <a:t>will acquire information, tools and knowledge about the activation, implementation and management of relationships with EURES stakeholders in order to enhance and improve the efficiency and effectiveness of EURES </a:t>
            </a:r>
            <a:r>
              <a:rPr lang="en-US" sz="1000" dirty="0" smtClean="0"/>
              <a:t>services</a:t>
            </a:r>
          </a:p>
          <a:p>
            <a:pPr algn="just"/>
            <a:r>
              <a:rPr lang="en-US" sz="1000" dirty="0" smtClean="0"/>
              <a:t>Current training catalogue will be updated to reflect new and extended catalogue of EURES services and therefore new skills expected from the EURES Advisers. </a:t>
            </a:r>
            <a:endParaRPr lang="en-US" sz="1000" dirty="0"/>
          </a:p>
          <a:p>
            <a:pPr marL="266700" indent="-266700">
              <a:buFont typeface="Wingdings" pitchFamily="2" charset="2"/>
              <a:buChar char="§"/>
            </a:pP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846200" y="2376475"/>
            <a:ext cx="2700300" cy="4320480"/>
          </a:xfrm>
          <a:prstGeom prst="rect">
            <a:avLst/>
          </a:prstGeom>
          <a:noFill/>
          <a:ln w="9525">
            <a:noFill/>
            <a:miter lim="800000"/>
            <a:headEnd/>
            <a:tailEnd/>
          </a:ln>
          <a:effectLst/>
        </p:spPr>
      </p:pic>
    </p:spTree>
    <p:extLst>
      <p:ext uri="{BB962C8B-B14F-4D97-AF65-F5344CB8AC3E}">
        <p14:creationId xmlns:p14="http://schemas.microsoft.com/office/powerpoint/2010/main" xmlns="" val="282302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r>
              <a:rPr lang="it-IT" dirty="0"/>
              <a:t>05. EURES Training</a:t>
            </a:r>
          </a:p>
          <a:p>
            <a:endParaRPr lang="en-GB" dirty="0"/>
          </a:p>
        </p:txBody>
      </p:sp>
      <p:sp>
        <p:nvSpPr>
          <p:cNvPr id="11" name="Title 10"/>
          <p:cNvSpPr>
            <a:spLocks noGrp="1"/>
          </p:cNvSpPr>
          <p:nvPr>
            <p:ph type="title"/>
          </p:nvPr>
        </p:nvSpPr>
        <p:spPr>
          <a:xfrm>
            <a:off x="3929458" y="1232073"/>
            <a:ext cx="5916642" cy="369332"/>
          </a:xfrm>
        </p:spPr>
        <p:txBody>
          <a:bodyPr/>
          <a:lstStyle/>
          <a:p>
            <a:r>
              <a:rPr lang="en-GB" dirty="0" smtClean="0"/>
              <a:t>Virtual training and other training activities</a:t>
            </a:r>
            <a:endParaRPr lang="en-GB" dirty="0"/>
          </a:p>
        </p:txBody>
      </p:sp>
      <p:sp>
        <p:nvSpPr>
          <p:cNvPr id="8" name="Text Placeholder 12"/>
          <p:cNvSpPr>
            <a:spLocks noGrp="1"/>
          </p:cNvSpPr>
          <p:nvPr>
            <p:ph type="body" sz="quarter" idx="39"/>
          </p:nvPr>
        </p:nvSpPr>
        <p:spPr>
          <a:xfrm>
            <a:off x="3906540" y="2016435"/>
            <a:ext cx="2825641" cy="4343011"/>
          </a:xfrm>
        </p:spPr>
        <p:txBody>
          <a:bodyPr/>
          <a:lstStyle/>
          <a:p>
            <a:r>
              <a:rPr lang="en-US" sz="1400" dirty="0" smtClean="0"/>
              <a:t>EURES Virtual Training</a:t>
            </a:r>
          </a:p>
          <a:p>
            <a:endParaRPr lang="en-US" sz="1400" dirty="0" smtClean="0"/>
          </a:p>
          <a:p>
            <a:pPr algn="just"/>
            <a:r>
              <a:rPr lang="en-US" sz="1000" dirty="0" smtClean="0"/>
              <a:t>EURES Virtual Training </a:t>
            </a:r>
            <a:r>
              <a:rPr lang="en-US" sz="1000" dirty="0"/>
              <a:t>is addressed </a:t>
            </a:r>
            <a:r>
              <a:rPr lang="en-US" sz="1000" dirty="0" smtClean="0"/>
              <a:t>not only to experienced </a:t>
            </a:r>
            <a:r>
              <a:rPr lang="en-US" sz="1000" dirty="0"/>
              <a:t>EURES </a:t>
            </a:r>
            <a:r>
              <a:rPr lang="en-US" sz="1000" dirty="0" smtClean="0"/>
              <a:t>Advisers but also to other actors involved in delivery of </a:t>
            </a:r>
            <a:r>
              <a:rPr lang="en-US" sz="1000" dirty="0"/>
              <a:t>EURES </a:t>
            </a:r>
            <a:r>
              <a:rPr lang="en-US" sz="1000" dirty="0" smtClean="0"/>
              <a:t>services (EURES </a:t>
            </a:r>
            <a:r>
              <a:rPr lang="en-US" sz="1000" dirty="0"/>
              <a:t>Assistants, Line Managers and </a:t>
            </a:r>
            <a:r>
              <a:rPr lang="en-US" sz="1000" dirty="0" smtClean="0"/>
              <a:t>others).</a:t>
            </a:r>
          </a:p>
          <a:p>
            <a:pPr algn="just"/>
            <a:r>
              <a:rPr lang="en-US" sz="1000" dirty="0" smtClean="0"/>
              <a:t>The </a:t>
            </a:r>
            <a:r>
              <a:rPr lang="en-US" sz="1000" dirty="0"/>
              <a:t>virtual training </a:t>
            </a:r>
            <a:r>
              <a:rPr lang="en-US" sz="1000" dirty="0" smtClean="0"/>
              <a:t>is offered in </a:t>
            </a:r>
            <a:r>
              <a:rPr lang="en-US" sz="1000" dirty="0"/>
              <a:t>three languages: English, French and </a:t>
            </a:r>
            <a:r>
              <a:rPr lang="en-US" sz="1000" dirty="0" smtClean="0"/>
              <a:t>German</a:t>
            </a:r>
            <a:r>
              <a:rPr lang="en-US" sz="1000" dirty="0"/>
              <a:t> </a:t>
            </a:r>
            <a:r>
              <a:rPr lang="en-US" sz="1000" dirty="0" smtClean="0"/>
              <a:t>and delivered via e-learning platform owned by </a:t>
            </a:r>
            <a:r>
              <a:rPr lang="en-US" sz="1000" dirty="0" err="1" smtClean="0"/>
              <a:t>EURESco</a:t>
            </a:r>
            <a:r>
              <a:rPr lang="en-US" sz="1000" dirty="0" smtClean="0"/>
              <a:t>.</a:t>
            </a:r>
          </a:p>
          <a:p>
            <a:pPr algn="just"/>
            <a:r>
              <a:rPr lang="en-US" sz="1000" dirty="0" smtClean="0"/>
              <a:t>Technical requirements to attend the virtual training are really basic, so as all concerned target groups can follow the e-learning from their office.</a:t>
            </a:r>
            <a:endParaRPr lang="en-US" sz="1000" dirty="0"/>
          </a:p>
          <a:p>
            <a:r>
              <a:rPr lang="en-US" sz="1000" dirty="0"/>
              <a:t>The  </a:t>
            </a:r>
            <a:r>
              <a:rPr lang="en-US" sz="1000" dirty="0" smtClean="0"/>
              <a:t>topics of EURES Virtual </a:t>
            </a:r>
            <a:r>
              <a:rPr lang="en-US" sz="1000" dirty="0"/>
              <a:t>Training sessions include:</a:t>
            </a:r>
          </a:p>
          <a:p>
            <a:pPr marL="182563" indent="-182563" algn="just">
              <a:buFont typeface="Wingdings" pitchFamily="2" charset="2"/>
              <a:buChar char="n"/>
            </a:pPr>
            <a:r>
              <a:rPr lang="en-US" sz="1000" i="1" dirty="0" smtClean="0"/>
              <a:t>European </a:t>
            </a:r>
            <a:r>
              <a:rPr lang="en-US" sz="1000" i="1" dirty="0"/>
              <a:t>resources for job mobility</a:t>
            </a:r>
            <a:r>
              <a:rPr lang="en-US" sz="1000" dirty="0"/>
              <a:t> virtual </a:t>
            </a:r>
            <a:r>
              <a:rPr lang="en-US" sz="1000" dirty="0" smtClean="0"/>
              <a:t>course</a:t>
            </a:r>
          </a:p>
          <a:p>
            <a:pPr marL="182563" indent="-182563" algn="just">
              <a:buFont typeface="Wingdings" pitchFamily="2" charset="2"/>
              <a:buChar char="n"/>
            </a:pPr>
            <a:r>
              <a:rPr lang="en-US" sz="1000" i="1" dirty="0" smtClean="0"/>
              <a:t>Geographical </a:t>
            </a:r>
            <a:r>
              <a:rPr lang="en-US" sz="1000" i="1" dirty="0"/>
              <a:t>and job mobility in Europe </a:t>
            </a:r>
            <a:r>
              <a:rPr lang="en-US" sz="1000" dirty="0"/>
              <a:t>virtual </a:t>
            </a:r>
            <a:r>
              <a:rPr lang="en-US" sz="1000" dirty="0" smtClean="0"/>
              <a:t>course</a:t>
            </a:r>
          </a:p>
          <a:p>
            <a:pPr marL="182563" indent="-182563" algn="just">
              <a:buFont typeface="Wingdings" pitchFamily="2" charset="2"/>
              <a:buChar char="n"/>
            </a:pPr>
            <a:r>
              <a:rPr lang="en-US" sz="1000" i="1" dirty="0" smtClean="0"/>
              <a:t>Multicultural </a:t>
            </a:r>
            <a:r>
              <a:rPr lang="en-US" sz="1000" i="1" dirty="0"/>
              <a:t>issues </a:t>
            </a:r>
            <a:r>
              <a:rPr lang="en-US" sz="1000" dirty="0"/>
              <a:t>virtual </a:t>
            </a:r>
            <a:r>
              <a:rPr lang="en-US" sz="1000" dirty="0" smtClean="0"/>
              <a:t>course</a:t>
            </a:r>
          </a:p>
          <a:p>
            <a:pPr marL="182563" indent="-182563" algn="just">
              <a:buFont typeface="Wingdings" pitchFamily="2" charset="2"/>
              <a:buChar char="n"/>
            </a:pPr>
            <a:r>
              <a:rPr lang="en-US" sz="1000" i="1" dirty="0" smtClean="0"/>
              <a:t>Social </a:t>
            </a:r>
            <a:r>
              <a:rPr lang="en-US" sz="1000" i="1" dirty="0"/>
              <a:t>Security Schemes and Taxation</a:t>
            </a:r>
            <a:r>
              <a:rPr lang="en-US" sz="1000" dirty="0"/>
              <a:t> Issues in the EU virtual </a:t>
            </a:r>
            <a:r>
              <a:rPr lang="en-US" sz="1000" dirty="0" smtClean="0"/>
              <a:t>course</a:t>
            </a:r>
          </a:p>
          <a:p>
            <a:pPr marL="182563" indent="-182563" algn="just">
              <a:buFont typeface="Wingdings" pitchFamily="2" charset="2"/>
              <a:buChar char="n"/>
            </a:pPr>
            <a:r>
              <a:rPr lang="en-US" sz="1000" i="1" dirty="0" smtClean="0"/>
              <a:t>Practical </a:t>
            </a:r>
            <a:r>
              <a:rPr lang="en-US" sz="1000" i="1" dirty="0"/>
              <a:t>tools for EURES advisers </a:t>
            </a:r>
            <a:r>
              <a:rPr lang="en-US" sz="1000" dirty="0"/>
              <a:t>(how to fill in the monthly    report, how to use  job mobility bulletin,  European vacancy monitor etc.) virtual </a:t>
            </a:r>
            <a:r>
              <a:rPr lang="en-US" sz="1000" dirty="0" smtClean="0"/>
              <a:t>course</a:t>
            </a:r>
          </a:p>
          <a:p>
            <a:pPr marL="182563" indent="-182563" algn="just">
              <a:buFont typeface="Wingdings" pitchFamily="2" charset="2"/>
              <a:buChar char="n"/>
            </a:pPr>
            <a:endParaRPr lang="en-US" sz="1000" dirty="0"/>
          </a:p>
          <a:p>
            <a:pPr algn="just"/>
            <a:r>
              <a:rPr lang="en-US" sz="1000" dirty="0" smtClean="0"/>
              <a:t>This offer can be updated and extended reflecting the actual needs of the EURES network.</a:t>
            </a:r>
            <a:endParaRPr lang="en-US" sz="1000" dirty="0"/>
          </a:p>
          <a:p>
            <a:pPr marL="180975" indent="-180975">
              <a:buFont typeface="Arial" pitchFamily="34" charset="0"/>
              <a:buChar char="•"/>
            </a:pPr>
            <a:endParaRPr lang="en-US" dirty="0"/>
          </a:p>
          <a:p>
            <a:endParaRPr lang="en-US" dirty="0"/>
          </a:p>
          <a:p>
            <a:endParaRPr lang="en-US" dirty="0"/>
          </a:p>
          <a:p>
            <a:endParaRPr lang="en-US"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38888" y="2052439"/>
            <a:ext cx="2772308" cy="4823953"/>
          </a:xfrm>
        </p:spPr>
        <p:txBody>
          <a:bodyPr/>
          <a:lstStyle/>
          <a:p>
            <a:r>
              <a:rPr lang="en-US" sz="1400" dirty="0" smtClean="0"/>
              <a:t>Other Training activities</a:t>
            </a:r>
          </a:p>
          <a:p>
            <a:endParaRPr lang="en-US" sz="1400" dirty="0" smtClean="0"/>
          </a:p>
          <a:p>
            <a:pPr algn="just"/>
            <a:r>
              <a:rPr lang="en-GB" sz="1000" dirty="0" smtClean="0"/>
              <a:t>Specific courses help </a:t>
            </a:r>
            <a:r>
              <a:rPr lang="en-GB" sz="1000" dirty="0"/>
              <a:t>the EURES network to meet its unexpected or occasional training needs; both at European and national level. </a:t>
            </a:r>
            <a:endParaRPr lang="en-GB" sz="1000" dirty="0" smtClean="0"/>
          </a:p>
          <a:p>
            <a:pPr algn="just"/>
            <a:r>
              <a:rPr lang="en-GB" sz="1000" dirty="0" smtClean="0"/>
              <a:t>In </a:t>
            </a:r>
            <a:r>
              <a:rPr lang="en-GB" sz="1000" dirty="0"/>
              <a:t>most cases, workshops for a specific audience (Training Coordinators, Line Managers, EURES Managers etc</a:t>
            </a:r>
            <a:r>
              <a:rPr lang="en-GB" sz="1000" dirty="0" smtClean="0"/>
              <a:t>.) are delivered. </a:t>
            </a:r>
            <a:r>
              <a:rPr lang="en-GB" sz="1000" dirty="0"/>
              <a:t>	</a:t>
            </a:r>
            <a:endParaRPr lang="en-GB" sz="1000" dirty="0" smtClean="0"/>
          </a:p>
          <a:p>
            <a:pPr algn="just"/>
            <a:r>
              <a:rPr lang="en-US" sz="1000" dirty="0" smtClean="0"/>
              <a:t>New </a:t>
            </a:r>
            <a:r>
              <a:rPr lang="en-US" sz="1000" dirty="0"/>
              <a:t>target </a:t>
            </a:r>
            <a:r>
              <a:rPr lang="en-US" sz="1000" dirty="0" smtClean="0"/>
              <a:t>audiences </a:t>
            </a:r>
            <a:r>
              <a:rPr lang="en-US" sz="1000" dirty="0"/>
              <a:t>to </a:t>
            </a:r>
            <a:r>
              <a:rPr lang="en-US" sz="1000" dirty="0" smtClean="0"/>
              <a:t>whom </a:t>
            </a:r>
            <a:r>
              <a:rPr lang="en-US" sz="1000" dirty="0"/>
              <a:t>specific workshops will be destined in future will be most likely representatives/employees of Chambers of Commerce, Universities, Private Employment Services and other partners concerned by EURES services.</a:t>
            </a:r>
            <a:endParaRPr lang="en-GB" sz="1000" dirty="0"/>
          </a:p>
          <a:p>
            <a:pPr marL="180975" indent="-180975">
              <a:buFont typeface="Wingdings" pitchFamily="2" charset="2"/>
              <a:buChar char="§"/>
            </a:pPr>
            <a:endParaRPr lang="en-US" dirty="0" smtClean="0"/>
          </a:p>
          <a:p>
            <a:pPr marL="180975" indent="-180975">
              <a:buFont typeface="Wingdings" pitchFamily="2" charset="2"/>
              <a:buChar char="§"/>
            </a:pPr>
            <a:endParaRPr lang="en-US" dirty="0"/>
          </a:p>
          <a:p>
            <a:endParaRPr lang="en-US" dirty="0"/>
          </a:p>
          <a:p>
            <a:pPr marL="180975" indent="-180975">
              <a:buFont typeface="Wingdings" pitchFamily="2" charset="2"/>
              <a:buChar char="§"/>
            </a:pPr>
            <a:endParaRPr lang="en-US" dirty="0"/>
          </a:p>
          <a:p>
            <a:pPr marL="180975" indent="-180975"/>
            <a:endParaRPr lang="en-US" dirty="0"/>
          </a:p>
          <a:p>
            <a:endParaRPr lang="en-US" sz="1400" dirty="0" smtClean="0"/>
          </a:p>
        </p:txBody>
      </p:sp>
      <p:pic>
        <p:nvPicPr>
          <p:cNvPr id="19457" name="Picture 1"/>
          <p:cNvPicPr>
            <a:picLocks noChangeAspect="1" noChangeArrowheads="1"/>
          </p:cNvPicPr>
          <p:nvPr/>
        </p:nvPicPr>
        <p:blipFill>
          <a:blip r:embed="rId2" cstate="print"/>
          <a:srcRect/>
          <a:stretch>
            <a:fillRect/>
          </a:stretch>
        </p:blipFill>
        <p:spPr bwMode="auto">
          <a:xfrm>
            <a:off x="738188" y="2016435"/>
            <a:ext cx="2574961" cy="4608512"/>
          </a:xfrm>
          <a:prstGeom prst="rect">
            <a:avLst/>
          </a:prstGeom>
          <a:noFill/>
          <a:ln w="9525">
            <a:noFill/>
            <a:miter lim="800000"/>
            <a:headEnd/>
            <a:tailEnd/>
          </a:ln>
          <a:effectLst/>
        </p:spPr>
      </p:pic>
    </p:spTree>
    <p:extLst>
      <p:ext uri="{BB962C8B-B14F-4D97-AF65-F5344CB8AC3E}">
        <p14:creationId xmlns:p14="http://schemas.microsoft.com/office/powerpoint/2010/main" xmlns="" val="1490637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 y="1"/>
            <a:ext cx="10693399" cy="7561262"/>
          </a:xfrm>
          <a:prstGeom prst="rect">
            <a:avLst/>
          </a:prstGeom>
          <a:noFill/>
          <a:ln w="9525">
            <a:noFill/>
            <a:miter lim="800000"/>
            <a:headEnd/>
            <a:tailEnd/>
          </a:ln>
          <a:effectLst/>
        </p:spPr>
      </p:pic>
      <p:sp>
        <p:nvSpPr>
          <p:cNvPr id="3" name="Rectangle 2"/>
          <p:cNvSpPr/>
          <p:nvPr/>
        </p:nvSpPr>
        <p:spPr bwMode="auto">
          <a:xfrm>
            <a:off x="0" y="0"/>
            <a:ext cx="10693400" cy="2306638"/>
          </a:xfrm>
          <a:prstGeom prst="rect">
            <a:avLst/>
          </a:prstGeom>
          <a:solidFill>
            <a:schemeClr val="tx2"/>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6" name="TextBox 5"/>
          <p:cNvSpPr txBox="1"/>
          <p:nvPr/>
        </p:nvSpPr>
        <p:spPr>
          <a:xfrm>
            <a:off x="857250" y="935769"/>
            <a:ext cx="3381375" cy="738664"/>
          </a:xfrm>
          <a:prstGeom prst="rect">
            <a:avLst/>
          </a:prstGeom>
          <a:noFill/>
        </p:spPr>
        <p:txBody>
          <a:bodyPr wrap="square" lIns="0" tIns="0" rIns="0" bIns="0" rtlCol="0">
            <a:spAutoFit/>
          </a:bodyPr>
          <a:lstStyle/>
          <a:p>
            <a:pPr>
              <a:spcAft>
                <a:spcPts val="0"/>
              </a:spcAft>
            </a:pPr>
            <a:r>
              <a:rPr lang="it-IT" sz="4800" dirty="0" smtClean="0">
                <a:solidFill>
                  <a:schemeClr val="accent2"/>
                </a:solidFill>
                <a:latin typeface="Calibri" pitchFamily="34" charset="0"/>
              </a:rPr>
              <a:t>06.</a:t>
            </a:r>
            <a:endParaRPr lang="it-IT" sz="1600" dirty="0" smtClean="0">
              <a:solidFill>
                <a:schemeClr val="accent2"/>
              </a:solidFill>
              <a:latin typeface="Calibri" pitchFamily="34" charset="0"/>
            </a:endParaRPr>
          </a:p>
        </p:txBody>
      </p:sp>
      <p:sp>
        <p:nvSpPr>
          <p:cNvPr id="7" name="TextBox 6"/>
          <p:cNvSpPr txBox="1"/>
          <p:nvPr/>
        </p:nvSpPr>
        <p:spPr>
          <a:xfrm>
            <a:off x="857250" y="1584387"/>
            <a:ext cx="3381375" cy="461665"/>
          </a:xfrm>
          <a:prstGeom prst="rect">
            <a:avLst/>
          </a:prstGeom>
          <a:noFill/>
        </p:spPr>
        <p:txBody>
          <a:bodyPr wrap="square" lIns="0" tIns="0" rIns="0" bIns="0" rtlCol="0">
            <a:spAutoFit/>
          </a:bodyPr>
          <a:lstStyle/>
          <a:p>
            <a:pPr>
              <a:spcAft>
                <a:spcPts val="0"/>
              </a:spcAft>
            </a:pPr>
            <a:r>
              <a:rPr lang="en-GB" sz="3000" dirty="0" smtClean="0">
                <a:solidFill>
                  <a:schemeClr val="bg1"/>
                </a:solidFill>
                <a:latin typeface="Calibri" pitchFamily="34" charset="0"/>
              </a:rPr>
              <a:t>EURES and PES</a:t>
            </a:r>
          </a:p>
        </p:txBody>
      </p:sp>
      <p:sp>
        <p:nvSpPr>
          <p:cNvPr id="10" name="Rectangle 9"/>
          <p:cNvSpPr/>
          <p:nvPr/>
        </p:nvSpPr>
        <p:spPr bwMode="auto">
          <a:xfrm>
            <a:off x="0" y="5254625"/>
            <a:ext cx="10693400" cy="230663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8" name="TextBox 7"/>
          <p:cNvSpPr txBox="1"/>
          <p:nvPr/>
        </p:nvSpPr>
        <p:spPr>
          <a:xfrm>
            <a:off x="857250" y="5256795"/>
            <a:ext cx="2827338" cy="1040624"/>
          </a:xfrm>
          <a:prstGeom prst="rect">
            <a:avLst/>
          </a:prstGeom>
          <a:noFill/>
        </p:spPr>
        <p:txBody>
          <a:bodyPr wrap="square" lIns="0" tIns="360000" rIns="0" bIns="0" rtlCol="0">
            <a:spAutoFit/>
          </a:bodyPr>
          <a:lstStyle/>
          <a:p>
            <a:pPr>
              <a:spcAft>
                <a:spcPts val="0"/>
              </a:spcAft>
            </a:pPr>
            <a:r>
              <a:rPr lang="en-US" sz="1100" b="1" i="1" dirty="0" smtClean="0">
                <a:solidFill>
                  <a:schemeClr val="bg1"/>
                </a:solidFill>
                <a:latin typeface="Calibri" pitchFamily="34" charset="0"/>
              </a:rPr>
              <a:t>“… EURES activities shall be an integral part of the service offer of the EURES members, accessible at any of their local offices …. “ (EURES Charter 2010)</a:t>
            </a:r>
            <a:endParaRPr lang="it-IT" sz="1100" b="1" i="1" dirty="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4H03844_RF.jpg"/>
          <p:cNvPicPr>
            <a:picLocks noChangeAspect="1"/>
          </p:cNvPicPr>
          <p:nvPr/>
        </p:nvPicPr>
        <p:blipFill>
          <a:blip r:embed="rId2" cstate="print"/>
          <a:srcRect r="2396"/>
          <a:stretch>
            <a:fillRect/>
          </a:stretch>
        </p:blipFill>
        <p:spPr>
          <a:xfrm>
            <a:off x="857250" y="2306638"/>
            <a:ext cx="2827338" cy="4343400"/>
          </a:xfrm>
          <a:prstGeom prst="rect">
            <a:avLst/>
          </a:prstGeom>
        </p:spPr>
      </p:pic>
      <p:sp>
        <p:nvSpPr>
          <p:cNvPr id="5" name="Title 4"/>
          <p:cNvSpPr>
            <a:spLocks noGrp="1"/>
          </p:cNvSpPr>
          <p:nvPr>
            <p:ph type="title"/>
          </p:nvPr>
        </p:nvSpPr>
        <p:spPr>
          <a:xfrm>
            <a:off x="3929458" y="1232073"/>
            <a:ext cx="5916642" cy="369332"/>
          </a:xfrm>
        </p:spPr>
        <p:txBody>
          <a:bodyPr/>
          <a:lstStyle/>
          <a:p>
            <a:r>
              <a:rPr lang="en-GB" dirty="0" smtClean="0"/>
              <a:t>History and objectives</a:t>
            </a:r>
            <a:endParaRPr lang="en-GB" dirty="0"/>
          </a:p>
        </p:txBody>
      </p:sp>
      <p:sp>
        <p:nvSpPr>
          <p:cNvPr id="11" name="Text Placeholder 10"/>
          <p:cNvSpPr>
            <a:spLocks noGrp="1"/>
          </p:cNvSpPr>
          <p:nvPr>
            <p:ph type="body" sz="quarter" idx="35"/>
          </p:nvPr>
        </p:nvSpPr>
        <p:spPr/>
        <p:txBody>
          <a:bodyPr/>
          <a:lstStyle/>
          <a:p>
            <a:r>
              <a:rPr lang="en-GB" dirty="0" smtClean="0"/>
              <a:t>01. EURES: general information</a:t>
            </a:r>
            <a:endParaRPr lang="en-GB" dirty="0"/>
          </a:p>
        </p:txBody>
      </p:sp>
      <p:sp>
        <p:nvSpPr>
          <p:cNvPr id="12" name="Text Placeholder 11"/>
          <p:cNvSpPr>
            <a:spLocks noGrp="1"/>
          </p:cNvSpPr>
          <p:nvPr>
            <p:ph type="body" sz="quarter" idx="39"/>
          </p:nvPr>
        </p:nvSpPr>
        <p:spPr>
          <a:xfrm>
            <a:off x="3932238" y="2305050"/>
            <a:ext cx="2825750" cy="4341813"/>
          </a:xfrm>
        </p:spPr>
        <p:txBody>
          <a:bodyPr/>
          <a:lstStyle/>
          <a:p>
            <a:r>
              <a:rPr lang="en-GB" sz="1400" dirty="0" smtClean="0"/>
              <a:t>History and definition</a:t>
            </a:r>
          </a:p>
          <a:p>
            <a:pPr algn="just"/>
            <a:endParaRPr lang="en-GB" sz="1000" dirty="0" smtClean="0"/>
          </a:p>
          <a:p>
            <a:pPr algn="just"/>
            <a:r>
              <a:rPr lang="en-GB" sz="1000" dirty="0" smtClean="0"/>
              <a:t>EURES (</a:t>
            </a:r>
            <a:r>
              <a:rPr lang="en-GB" sz="1000" dirty="0"/>
              <a:t>the European jobs network</a:t>
            </a:r>
            <a:r>
              <a:rPr lang="en-GB" sz="1000" dirty="0" smtClean="0"/>
              <a:t>) set up in 1993, is a cooperation network between the European Commission and the Public Employment Services (PES) of the EEA Member States (the EU countries plus Norway, Iceland and Liechtenstein) and other partner organisations. Switzerland also takes part in EURES cooperation.</a:t>
            </a:r>
          </a:p>
          <a:p>
            <a:pPr algn="just"/>
            <a:endParaRPr lang="en-GB" sz="1000" dirty="0" smtClean="0"/>
          </a:p>
          <a:p>
            <a:pPr algn="just"/>
            <a:r>
              <a:rPr lang="en-GB" sz="1000" dirty="0" smtClean="0"/>
              <a:t>The cooperation network is designed to facilitate the free movement of workers within the EEA</a:t>
            </a:r>
          </a:p>
          <a:p>
            <a:pPr algn="just"/>
            <a:r>
              <a:rPr lang="en-GB" sz="1000" dirty="0" smtClean="0"/>
              <a:t>In addition to PES others partners in the network are Trade Unions Employers' Organisations, Universities, Chambers of Commerce, etc.</a:t>
            </a:r>
          </a:p>
          <a:p>
            <a:pPr algn="just"/>
            <a:endParaRPr lang="en-GB" sz="1000" dirty="0" smtClean="0"/>
          </a:p>
          <a:p>
            <a:pPr algn="just"/>
            <a:r>
              <a:rPr lang="en-US" sz="1000" dirty="0"/>
              <a:t>The joint resources of the EURES member and partner organisations provide a solid basis for the EURES network to offer high quality services for both workers and employers.</a:t>
            </a:r>
          </a:p>
          <a:p>
            <a:pPr algn="just"/>
            <a:r>
              <a:rPr lang="en-US" sz="1000" dirty="0"/>
              <a:t>The network is coordinated by the European </a:t>
            </a:r>
            <a:r>
              <a:rPr lang="en-US" sz="1000" dirty="0" smtClean="0"/>
              <a:t>Commission.</a:t>
            </a:r>
            <a:endParaRPr lang="en-GB" sz="1000" dirty="0"/>
          </a:p>
        </p:txBody>
      </p:sp>
      <p:sp>
        <p:nvSpPr>
          <p:cNvPr id="13" name="Text Placeholder 12"/>
          <p:cNvSpPr>
            <a:spLocks noGrp="1"/>
          </p:cNvSpPr>
          <p:nvPr>
            <p:ph type="body" sz="quarter" idx="40"/>
          </p:nvPr>
        </p:nvSpPr>
        <p:spPr>
          <a:xfrm>
            <a:off x="7011988" y="2305050"/>
            <a:ext cx="2825750" cy="4341813"/>
          </a:xfrm>
        </p:spPr>
        <p:txBody>
          <a:bodyPr/>
          <a:lstStyle/>
          <a:p>
            <a:pPr marL="177800" indent="-177800">
              <a:buClr>
                <a:srgbClr val="1ADE00"/>
              </a:buClr>
            </a:pPr>
            <a:r>
              <a:rPr lang="en-GB" sz="1400" dirty="0" smtClean="0"/>
              <a:t>Purpose and objectives</a:t>
            </a:r>
            <a:endParaRPr lang="en-GB" sz="1400" dirty="0"/>
          </a:p>
          <a:p>
            <a:pPr algn="just">
              <a:buClr>
                <a:srgbClr val="1ADE00"/>
              </a:buClr>
            </a:pPr>
            <a:endParaRPr lang="en-US" sz="1000" dirty="0" smtClean="0"/>
          </a:p>
          <a:p>
            <a:pPr algn="just">
              <a:buClr>
                <a:srgbClr val="1ADE00"/>
              </a:buClr>
            </a:pPr>
            <a:r>
              <a:rPr lang="en-US" sz="1000" dirty="0" smtClean="0"/>
              <a:t>The </a:t>
            </a:r>
            <a:r>
              <a:rPr lang="en-US" sz="1000" dirty="0"/>
              <a:t>purpose of EURES is to provide information, advice and recruitment/placement (job-matching) services for the benefit of workers and employers as well as any </a:t>
            </a:r>
            <a:r>
              <a:rPr lang="en-US" sz="1000" dirty="0" smtClean="0"/>
              <a:t>citizens </a:t>
            </a:r>
            <a:r>
              <a:rPr lang="en-US" sz="1000" dirty="0"/>
              <a:t>wishing to benefit from the principle of the free movement of </a:t>
            </a:r>
            <a:r>
              <a:rPr lang="en-US" sz="1000" dirty="0" smtClean="0"/>
              <a:t>persons.</a:t>
            </a:r>
          </a:p>
          <a:p>
            <a:pPr algn="just">
              <a:buClr>
                <a:srgbClr val="1ADE00"/>
              </a:buClr>
            </a:pPr>
            <a:endParaRPr lang="en-US" sz="1000" dirty="0" smtClean="0"/>
          </a:p>
          <a:p>
            <a:pPr algn="just">
              <a:buClr>
                <a:srgbClr val="1ADE00"/>
              </a:buClr>
            </a:pPr>
            <a:r>
              <a:rPr lang="en-US" sz="1000" dirty="0" smtClean="0"/>
              <a:t>The </a:t>
            </a:r>
            <a:r>
              <a:rPr lang="en-US" sz="1000" dirty="0"/>
              <a:t>main objectives of EURES are:</a:t>
            </a:r>
          </a:p>
          <a:p>
            <a:pPr marL="177800" indent="-177800" algn="just">
              <a:buFont typeface="Wingdings" pitchFamily="2" charset="2"/>
              <a:buChar char="n"/>
            </a:pPr>
            <a:r>
              <a:rPr lang="en-US" sz="1000" dirty="0"/>
              <a:t>to inform, guide and provide advice to potentially mobile workers on job opportunities as well as living and working conditions in the European Economic </a:t>
            </a:r>
            <a:r>
              <a:rPr lang="en-US" sz="1000" dirty="0" smtClean="0"/>
              <a:t>Area;</a:t>
            </a:r>
          </a:p>
          <a:p>
            <a:pPr marL="177800" indent="-177800" algn="just">
              <a:buFont typeface="Wingdings" pitchFamily="2" charset="2"/>
              <a:buChar char="n"/>
            </a:pPr>
            <a:r>
              <a:rPr lang="en-US" sz="1000" dirty="0"/>
              <a:t>to assist employers wishing to recruit workers from other </a:t>
            </a:r>
            <a:r>
              <a:rPr lang="en-US" sz="1000" dirty="0" smtClean="0"/>
              <a:t>countries;</a:t>
            </a:r>
          </a:p>
          <a:p>
            <a:pPr marL="177800" indent="-177800" algn="just">
              <a:buFont typeface="Wingdings" pitchFamily="2" charset="2"/>
              <a:buChar char="n"/>
            </a:pPr>
            <a:r>
              <a:rPr lang="en-US" sz="1000" dirty="0"/>
              <a:t>to provide advice and guidance to workers and employers in cross-border regions.</a:t>
            </a:r>
          </a:p>
          <a:p>
            <a:pPr marL="177800" indent="-177800"/>
            <a:endParaRPr lang="en-US" dirty="0"/>
          </a:p>
          <a:p>
            <a:pPr marL="177800" indent="-177800">
              <a:buFont typeface="Wingdings" pitchFamily="2" charset="2"/>
              <a:buChar char="n"/>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GB" dirty="0" smtClean="0"/>
              <a:t>06. EURES and PES</a:t>
            </a:r>
          </a:p>
          <a:p>
            <a:endParaRPr lang="en-GB" dirty="0"/>
          </a:p>
        </p:txBody>
      </p:sp>
      <p:sp>
        <p:nvSpPr>
          <p:cNvPr id="11" name="Title 10"/>
          <p:cNvSpPr>
            <a:spLocks noGrp="1"/>
          </p:cNvSpPr>
          <p:nvPr>
            <p:ph type="title"/>
          </p:nvPr>
        </p:nvSpPr>
        <p:spPr/>
        <p:txBody>
          <a:bodyPr/>
          <a:lstStyle/>
          <a:p>
            <a:r>
              <a:rPr lang="en-GB" dirty="0" smtClean="0"/>
              <a:t>Integration of EURES </a:t>
            </a:r>
            <a:r>
              <a:rPr lang="en-GB" dirty="0" smtClean="0"/>
              <a:t>into the PES</a:t>
            </a:r>
            <a:endParaRPr lang="en-GB" dirty="0"/>
          </a:p>
        </p:txBody>
      </p:sp>
      <p:sp>
        <p:nvSpPr>
          <p:cNvPr id="8" name="Text Placeholder 12"/>
          <p:cNvSpPr>
            <a:spLocks noGrp="1"/>
          </p:cNvSpPr>
          <p:nvPr>
            <p:ph type="body" sz="quarter" idx="39"/>
          </p:nvPr>
        </p:nvSpPr>
        <p:spPr/>
        <p:txBody>
          <a:bodyPr/>
          <a:lstStyle/>
          <a:p>
            <a:r>
              <a:rPr lang="en-US" sz="1400" dirty="0"/>
              <a:t>Services provided by EURES into the </a:t>
            </a:r>
            <a:r>
              <a:rPr lang="en-US" sz="1400" dirty="0" smtClean="0"/>
              <a:t>PES</a:t>
            </a:r>
          </a:p>
          <a:p>
            <a:endParaRPr lang="en-US" sz="1000" dirty="0" smtClean="0"/>
          </a:p>
          <a:p>
            <a:r>
              <a:rPr lang="en-US" sz="1000" dirty="0" smtClean="0"/>
              <a:t>EURES </a:t>
            </a:r>
            <a:r>
              <a:rPr lang="en-US" sz="1000" dirty="0"/>
              <a:t>services are delivered by advisers and assistants located strategically in local or regional PES offices and this work is complemented by a range of self-service tools (including the European Job Mobility Portal). In addition, there are </a:t>
            </a:r>
            <a:r>
              <a:rPr lang="en-US" sz="1000" dirty="0" smtClean="0"/>
              <a:t>20 </a:t>
            </a:r>
            <a:r>
              <a:rPr lang="en-US" sz="1000" dirty="0"/>
              <a:t>cross-border partnerships which operate in border regions with high levels of cross-border commuting. These partnerships bring together the PES, trade unions, employers and other local organisations and provide specific advice on the rights and obligations of those who live in one country but work in another. </a:t>
            </a:r>
          </a:p>
          <a:p>
            <a:r>
              <a:rPr lang="en-US" sz="1000" dirty="0"/>
              <a:t>Internally, EURES provides PES with several services such as: </a:t>
            </a:r>
          </a:p>
          <a:p>
            <a:pPr marL="180975" indent="-180975">
              <a:buFont typeface="Wingdings" pitchFamily="2" charset="2"/>
              <a:buChar char="§"/>
            </a:pPr>
            <a:r>
              <a:rPr lang="en-US" sz="1000" dirty="0"/>
              <a:t>Information and training on mobility issues, information and advice on legal aspects of job mobility</a:t>
            </a:r>
          </a:p>
          <a:p>
            <a:pPr marL="180975" indent="-180975">
              <a:buFont typeface="Wingdings" pitchFamily="2" charset="2"/>
              <a:buChar char="§"/>
            </a:pPr>
            <a:r>
              <a:rPr lang="en-US" sz="1000" dirty="0"/>
              <a:t>Support and advice for setting up job fairs and events</a:t>
            </a:r>
          </a:p>
          <a:p>
            <a:pPr marL="180975" indent="-180975">
              <a:buFont typeface="Wingdings" pitchFamily="2" charset="2"/>
              <a:buChar char="§"/>
            </a:pPr>
            <a:r>
              <a:rPr lang="en-US" sz="1000" dirty="0"/>
              <a:t>Provide appropriate contacts in other countries</a:t>
            </a:r>
          </a:p>
          <a:p>
            <a:pPr marL="180975" indent="-180975">
              <a:buFont typeface="Wingdings" pitchFamily="2" charset="2"/>
              <a:buChar char="§"/>
            </a:pPr>
            <a:r>
              <a:rPr lang="en-US" sz="1000" dirty="0"/>
              <a:t>European labour market information </a:t>
            </a:r>
            <a:endParaRPr lang="en-US" sz="1000" dirty="0" smtClean="0"/>
          </a:p>
          <a:p>
            <a:endParaRPr lang="en-US" dirty="0"/>
          </a:p>
          <a:p>
            <a:endParaRPr lang="en-US" dirty="0"/>
          </a:p>
          <a:p>
            <a:endParaRPr lang="en-US"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11988" y="2305050"/>
            <a:ext cx="2825750" cy="4823953"/>
          </a:xfrm>
        </p:spPr>
        <p:txBody>
          <a:bodyPr/>
          <a:lstStyle/>
          <a:p>
            <a:r>
              <a:rPr lang="en-US" sz="1400" dirty="0" smtClean="0"/>
              <a:t>Integration of EURES into the PES</a:t>
            </a:r>
          </a:p>
          <a:p>
            <a:endParaRPr lang="en-US" sz="1000" dirty="0" smtClean="0"/>
          </a:p>
          <a:p>
            <a:endParaRPr lang="en-US" sz="1000" dirty="0" smtClean="0"/>
          </a:p>
          <a:p>
            <a:r>
              <a:rPr lang="en-US" sz="1000" dirty="0" smtClean="0"/>
              <a:t>EURES plays an important role into the PES:</a:t>
            </a:r>
          </a:p>
          <a:p>
            <a:pPr marL="180975" indent="-180975">
              <a:buFont typeface="Wingdings" pitchFamily="2" charset="2"/>
              <a:buChar char="§"/>
            </a:pPr>
            <a:r>
              <a:rPr lang="en-US" sz="1000" dirty="0"/>
              <a:t>EURES staff are represented on the PES management </a:t>
            </a:r>
            <a:r>
              <a:rPr lang="en-US" sz="1000" dirty="0" smtClean="0"/>
              <a:t>board;</a:t>
            </a:r>
          </a:p>
          <a:p>
            <a:pPr marL="180975" indent="-180975">
              <a:buFont typeface="Wingdings" pitchFamily="2" charset="2"/>
              <a:buChar char="§"/>
            </a:pPr>
            <a:r>
              <a:rPr lang="en-US" sz="1000" dirty="0"/>
              <a:t>EURES is evident in PES policy </a:t>
            </a:r>
            <a:r>
              <a:rPr lang="en-US" sz="1000" dirty="0" smtClean="0"/>
              <a:t>planning;</a:t>
            </a:r>
          </a:p>
          <a:p>
            <a:pPr marL="180975" indent="-180975">
              <a:buFont typeface="Wingdings" pitchFamily="2" charset="2"/>
              <a:buChar char="§"/>
            </a:pPr>
            <a:r>
              <a:rPr lang="en-US" sz="1000" dirty="0"/>
              <a:t>EURES contributes to the achievement of PES </a:t>
            </a:r>
            <a:r>
              <a:rPr lang="en-US" sz="1000" dirty="0" smtClean="0"/>
              <a:t>objectives;</a:t>
            </a:r>
          </a:p>
          <a:p>
            <a:pPr marL="180975" indent="-180975">
              <a:buFont typeface="Wingdings" pitchFamily="2" charset="2"/>
              <a:buChar char="§"/>
            </a:pPr>
            <a:r>
              <a:rPr lang="en-US" sz="1000" dirty="0" smtClean="0"/>
              <a:t>proportion </a:t>
            </a:r>
            <a:r>
              <a:rPr lang="en-US" sz="1000" dirty="0"/>
              <a:t>of work dedicated to EURES clearly agreed with </a:t>
            </a:r>
            <a:r>
              <a:rPr lang="en-US" sz="1000" dirty="0" smtClean="0"/>
              <a:t>employers;</a:t>
            </a:r>
          </a:p>
          <a:p>
            <a:pPr marL="180975" indent="-180975">
              <a:buFont typeface="Wingdings" pitchFamily="2" charset="2"/>
              <a:buChar char="§"/>
            </a:pPr>
            <a:r>
              <a:rPr lang="en-US" sz="1000" dirty="0" smtClean="0"/>
              <a:t>awareness </a:t>
            </a:r>
            <a:r>
              <a:rPr lang="en-US" sz="1000" dirty="0"/>
              <a:t>of EURES among PES (frontline) staff or </a:t>
            </a:r>
            <a:r>
              <a:rPr lang="en-US" sz="1000" dirty="0" smtClean="0"/>
              <a:t>advisors.</a:t>
            </a:r>
          </a:p>
          <a:p>
            <a:pPr algn="just"/>
            <a:r>
              <a:rPr lang="en-US" sz="1000" dirty="0" smtClean="0"/>
              <a:t>A Recent evaluation concludes </a:t>
            </a:r>
            <a:r>
              <a:rPr lang="en-US" sz="1000" dirty="0"/>
              <a:t>that EURES contributes to the achievement of PES objectives and there were no reports of issues regarding the allocation of staff time to EURES. </a:t>
            </a:r>
            <a:endParaRPr lang="en-US" sz="1000" dirty="0" smtClean="0"/>
          </a:p>
          <a:p>
            <a:pPr algn="just"/>
            <a:r>
              <a:rPr lang="en-US" sz="1000" dirty="0" smtClean="0"/>
              <a:t>However</a:t>
            </a:r>
            <a:r>
              <a:rPr lang="en-US" sz="1000" dirty="0"/>
              <a:t>, activity to raise awareness and increase links between EURES and regular other PES services was reported as being still underway in many countries. </a:t>
            </a:r>
            <a:endParaRPr lang="en-US" sz="1000" dirty="0" smtClean="0"/>
          </a:p>
          <a:p>
            <a:pPr marL="180975" indent="-180975">
              <a:buFont typeface="Wingdings" pitchFamily="2" charset="2"/>
              <a:buChar char="§"/>
            </a:pPr>
            <a:endParaRPr lang="en-US" sz="1000" dirty="0"/>
          </a:p>
          <a:p>
            <a:r>
              <a:rPr lang="en-US" dirty="0" smtClean="0"/>
              <a:t>For more information: ECORYS, </a:t>
            </a:r>
            <a:r>
              <a:rPr lang="en-US" i="1" dirty="0" smtClean="0"/>
              <a:t>PES performance measurement systems and geographical labour mobility</a:t>
            </a:r>
            <a:r>
              <a:rPr lang="en-US" dirty="0" smtClean="0"/>
              <a:t>, Final Report, May 2012</a:t>
            </a:r>
          </a:p>
        </p:txBody>
      </p:sp>
      <p:pic>
        <p:nvPicPr>
          <p:cNvPr id="1027" name="Picture 3"/>
          <p:cNvPicPr>
            <a:picLocks noChangeAspect="1" noChangeArrowheads="1"/>
          </p:cNvPicPr>
          <p:nvPr/>
        </p:nvPicPr>
        <p:blipFill>
          <a:blip r:embed="rId2" cstate="print"/>
          <a:srcRect/>
          <a:stretch>
            <a:fillRect/>
          </a:stretch>
        </p:blipFill>
        <p:spPr bwMode="auto">
          <a:xfrm>
            <a:off x="918208" y="2376475"/>
            <a:ext cx="2556284" cy="4392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GB" dirty="0" smtClean="0"/>
              <a:t>06. EURES and PES</a:t>
            </a:r>
          </a:p>
          <a:p>
            <a:endParaRPr lang="en-GB" dirty="0"/>
          </a:p>
        </p:txBody>
      </p:sp>
      <p:sp>
        <p:nvSpPr>
          <p:cNvPr id="11" name="Title 10"/>
          <p:cNvSpPr>
            <a:spLocks noGrp="1"/>
          </p:cNvSpPr>
          <p:nvPr>
            <p:ph type="title"/>
          </p:nvPr>
        </p:nvSpPr>
        <p:spPr/>
        <p:txBody>
          <a:bodyPr/>
          <a:lstStyle/>
          <a:p>
            <a:r>
              <a:rPr lang="en-GB" dirty="0" smtClean="0"/>
              <a:t>Common strategy for EURES and PES</a:t>
            </a:r>
            <a:endParaRPr lang="en-GB" dirty="0"/>
          </a:p>
        </p:txBody>
      </p:sp>
      <p:sp>
        <p:nvSpPr>
          <p:cNvPr id="8" name="Text Placeholder 12"/>
          <p:cNvSpPr>
            <a:spLocks noGrp="1"/>
          </p:cNvSpPr>
          <p:nvPr>
            <p:ph type="body" sz="quarter" idx="39"/>
          </p:nvPr>
        </p:nvSpPr>
        <p:spPr/>
        <p:txBody>
          <a:bodyPr/>
          <a:lstStyle/>
          <a:p>
            <a:r>
              <a:rPr lang="en-US" sz="1400" dirty="0" smtClean="0"/>
              <a:t>Mainstreaming of EURES in PES</a:t>
            </a:r>
          </a:p>
          <a:p>
            <a:pPr algn="just"/>
            <a:endParaRPr lang="en-US" sz="1000" dirty="0" smtClean="0"/>
          </a:p>
          <a:p>
            <a:pPr algn="just"/>
            <a:r>
              <a:rPr lang="en-US" sz="1000" dirty="0" smtClean="0"/>
              <a:t>The </a:t>
            </a:r>
            <a:r>
              <a:rPr lang="en-US" sz="1000" dirty="0"/>
              <a:t>mainstreaming of EURES in PES is an ongoing process, which PES traditionally deal with in different ways. </a:t>
            </a:r>
            <a:endParaRPr lang="en-US" sz="1000" dirty="0" smtClean="0"/>
          </a:p>
          <a:p>
            <a:pPr marL="171450" indent="-171450" algn="just">
              <a:buFont typeface="Arial" pitchFamily="34" charset="0"/>
              <a:buChar char="•"/>
            </a:pPr>
            <a:r>
              <a:rPr lang="en-US" sz="1000" dirty="0" smtClean="0"/>
              <a:t>In </a:t>
            </a:r>
            <a:r>
              <a:rPr lang="en-US" sz="1000" dirty="0"/>
              <a:t>many cases, more EURES advisers </a:t>
            </a:r>
            <a:r>
              <a:rPr lang="en-US" sz="1000" dirty="0" smtClean="0"/>
              <a:t>have </a:t>
            </a:r>
            <a:r>
              <a:rPr lang="en-US" sz="1000" dirty="0"/>
              <a:t>been appointed and the amount of working time the latter can devote to EURES issues has been increased. </a:t>
            </a:r>
            <a:endParaRPr lang="en-US" sz="1000" dirty="0" smtClean="0"/>
          </a:p>
          <a:p>
            <a:pPr marL="171450" indent="-171450" algn="just">
              <a:buFont typeface="Arial" pitchFamily="34" charset="0"/>
              <a:buChar char="•"/>
            </a:pPr>
            <a:r>
              <a:rPr lang="en-US" sz="1000" dirty="0" smtClean="0"/>
              <a:t>Other </a:t>
            </a:r>
            <a:r>
              <a:rPr lang="en-US" sz="1000" dirty="0"/>
              <a:t>PES have given priority to the training of line managers and regular PES staff on EURES issues with a view to enabling all PES staff to provide basic information on EURES to clients. </a:t>
            </a:r>
            <a:endParaRPr lang="en-US" sz="1000" dirty="0" smtClean="0"/>
          </a:p>
          <a:p>
            <a:pPr marL="171450" indent="-171450" algn="just">
              <a:buFont typeface="Arial" pitchFamily="34" charset="0"/>
              <a:buChar char="•"/>
            </a:pPr>
            <a:r>
              <a:rPr lang="en-US" sz="1000" dirty="0" smtClean="0"/>
              <a:t>Some </a:t>
            </a:r>
            <a:r>
              <a:rPr lang="en-US" sz="1000" dirty="0"/>
              <a:t>PES have given increased importance to EURES by moving the EURES advisers from the central level of the organisation to regional or local employment offices, thereby giving the EURES adviser a more front-office role</a:t>
            </a:r>
            <a:r>
              <a:rPr lang="en-US" sz="1000" dirty="0" smtClean="0"/>
              <a:t>.</a:t>
            </a:r>
          </a:p>
          <a:p>
            <a:pPr marL="171450" indent="-171450" algn="just">
              <a:buFont typeface="Arial" pitchFamily="34" charset="0"/>
              <a:buChar char="•"/>
            </a:pPr>
            <a:r>
              <a:rPr lang="en-US" sz="1000" dirty="0" smtClean="0"/>
              <a:t> </a:t>
            </a:r>
            <a:r>
              <a:rPr lang="en-US" sz="1000" dirty="0"/>
              <a:t>Finally, several PES have chosen to create a structure of international employment offices, purely devoted to international mobility issues. </a:t>
            </a:r>
          </a:p>
          <a:p>
            <a:endParaRPr lang="en-US" dirty="0"/>
          </a:p>
          <a:p>
            <a:endParaRPr lang="en-US" dirty="0"/>
          </a:p>
          <a:p>
            <a:endParaRPr lang="en-US"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11988" y="2305050"/>
            <a:ext cx="2825750" cy="4823953"/>
          </a:xfrm>
        </p:spPr>
        <p:txBody>
          <a:bodyPr/>
          <a:lstStyle/>
          <a:p>
            <a:r>
              <a:rPr lang="en-US" sz="1400" dirty="0" smtClean="0"/>
              <a:t>Promotion of international mobility</a:t>
            </a:r>
          </a:p>
          <a:p>
            <a:pPr algn="just"/>
            <a:endParaRPr lang="en-US" sz="1000" dirty="0" smtClean="0"/>
          </a:p>
          <a:p>
            <a:pPr algn="just"/>
            <a:r>
              <a:rPr lang="en-US" sz="1000" dirty="0" smtClean="0"/>
              <a:t>The report “</a:t>
            </a:r>
            <a:r>
              <a:rPr lang="en-US" sz="1000" i="1" dirty="0" smtClean="0"/>
              <a:t>PES </a:t>
            </a:r>
            <a:r>
              <a:rPr lang="en-US" sz="1000" i="1" dirty="0"/>
              <a:t>and EU2020: making the employment guidelines work</a:t>
            </a:r>
            <a:r>
              <a:rPr lang="en-US" sz="1000" dirty="0"/>
              <a:t>” </a:t>
            </a:r>
            <a:r>
              <a:rPr lang="en-US" sz="1000" dirty="0" smtClean="0"/>
              <a:t>adopted </a:t>
            </a:r>
            <a:r>
              <a:rPr lang="en-US" sz="1000" dirty="0"/>
              <a:t>by Heads of PES in Budapest, Hungary on 23-24 June </a:t>
            </a:r>
            <a:r>
              <a:rPr lang="en-US" sz="1000" dirty="0" smtClean="0"/>
              <a:t>2011, states:</a:t>
            </a:r>
          </a:p>
          <a:p>
            <a:pPr algn="just"/>
            <a:r>
              <a:rPr lang="en-US" sz="1000" dirty="0" smtClean="0"/>
              <a:t>“…</a:t>
            </a:r>
            <a:r>
              <a:rPr lang="en-US" sz="1000" i="1" dirty="0" smtClean="0"/>
              <a:t>Only </a:t>
            </a:r>
            <a:r>
              <a:rPr lang="en-US" sz="1000" i="1" dirty="0"/>
              <a:t>a few PES consider promoting geographical mobility as a priority area for </a:t>
            </a:r>
            <a:r>
              <a:rPr lang="en-US" sz="1000" i="1" dirty="0" smtClean="0"/>
              <a:t>action in </a:t>
            </a:r>
            <a:r>
              <a:rPr lang="en-US" sz="1000" i="1" dirty="0"/>
              <a:t>relation to the Guidelines. This is particularly the case in countries with beginning </a:t>
            </a:r>
            <a:r>
              <a:rPr lang="en-US" sz="1000" i="1" dirty="0" smtClean="0"/>
              <a:t>labour shortages</a:t>
            </a:r>
            <a:r>
              <a:rPr lang="en-US" sz="1000" i="1" dirty="0"/>
              <a:t>. </a:t>
            </a:r>
            <a:endParaRPr lang="en-US" sz="1000" i="1" dirty="0" smtClean="0"/>
          </a:p>
          <a:p>
            <a:pPr algn="just"/>
            <a:r>
              <a:rPr lang="en-US" sz="1000" i="1" dirty="0" smtClean="0"/>
              <a:t>PES </a:t>
            </a:r>
            <a:r>
              <a:rPr lang="en-US" sz="1000" i="1" dirty="0"/>
              <a:t>see strengthening EURES services for employers as a priority action, </a:t>
            </a:r>
            <a:r>
              <a:rPr lang="en-US" sz="1000" i="1" dirty="0" smtClean="0"/>
              <a:t>whilst those </a:t>
            </a:r>
            <a:r>
              <a:rPr lang="en-US" sz="1000" i="1" dirty="0"/>
              <a:t>with a surplus of labour force refer to the role of EURES in facilitating free </a:t>
            </a:r>
            <a:r>
              <a:rPr lang="en-US" sz="1000" i="1" dirty="0" smtClean="0"/>
              <a:t>movement of </a:t>
            </a:r>
            <a:r>
              <a:rPr lang="en-US" sz="1000" i="1" dirty="0"/>
              <a:t>labour and as a means of combating unemployment. </a:t>
            </a:r>
            <a:endParaRPr lang="en-US" sz="1000" i="1" dirty="0" smtClean="0"/>
          </a:p>
          <a:p>
            <a:pPr algn="just"/>
            <a:r>
              <a:rPr lang="en-US" sz="1000" i="1" dirty="0" smtClean="0"/>
              <a:t>Strengthening cross-sectoral cooperation (e.g</a:t>
            </a:r>
            <a:r>
              <a:rPr lang="en-US" sz="1000" i="1" dirty="0"/>
              <a:t>. with </a:t>
            </a:r>
            <a:r>
              <a:rPr lang="en-US" sz="1000" i="1" dirty="0" err="1" smtClean="0"/>
              <a:t>Euroguidance</a:t>
            </a:r>
            <a:r>
              <a:rPr lang="en-US" sz="1000" i="1" dirty="0" smtClean="0"/>
              <a:t>), </a:t>
            </a:r>
            <a:r>
              <a:rPr lang="en-US" sz="1000" i="1" dirty="0"/>
              <a:t>is also mentioned as priority for further </a:t>
            </a:r>
            <a:r>
              <a:rPr lang="en-US" sz="1000" i="1" dirty="0" smtClean="0"/>
              <a:t>action</a:t>
            </a:r>
            <a:r>
              <a:rPr lang="en-US" sz="1000" dirty="0" smtClean="0"/>
              <a:t>… “  </a:t>
            </a:r>
            <a:endParaRPr lang="en-US" sz="1000" dirty="0"/>
          </a:p>
          <a:p>
            <a:endParaRPr lang="en-US" sz="1400" dirty="0" smtClean="0"/>
          </a:p>
        </p:txBody>
      </p:sp>
      <p:pic>
        <p:nvPicPr>
          <p:cNvPr id="14338" name="Picture 2"/>
          <p:cNvPicPr>
            <a:picLocks noChangeAspect="1" noChangeArrowheads="1"/>
          </p:cNvPicPr>
          <p:nvPr/>
        </p:nvPicPr>
        <p:blipFill>
          <a:blip r:embed="rId2" cstate="print"/>
          <a:srcRect/>
          <a:stretch>
            <a:fillRect/>
          </a:stretch>
        </p:blipFill>
        <p:spPr bwMode="auto">
          <a:xfrm>
            <a:off x="1062224" y="2376475"/>
            <a:ext cx="2502954" cy="40684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42544" y="1044327"/>
            <a:ext cx="5916642" cy="738664"/>
          </a:xfrm>
        </p:spPr>
        <p:txBody>
          <a:bodyPr/>
          <a:lstStyle/>
          <a:p>
            <a:r>
              <a:rPr lang="en-GB" dirty="0" smtClean="0"/>
              <a:t>Tools and instruments for enhancing integration</a:t>
            </a:r>
            <a:endParaRPr lang="en-GB" dirty="0"/>
          </a:p>
        </p:txBody>
      </p:sp>
      <p:sp>
        <p:nvSpPr>
          <p:cNvPr id="11" name="Text Placeholder 10"/>
          <p:cNvSpPr>
            <a:spLocks noGrp="1"/>
          </p:cNvSpPr>
          <p:nvPr>
            <p:ph type="body" sz="quarter" idx="35"/>
          </p:nvPr>
        </p:nvSpPr>
        <p:spPr/>
        <p:txBody>
          <a:bodyPr/>
          <a:lstStyle/>
          <a:p>
            <a:pPr lvl="0"/>
            <a:r>
              <a:rPr lang="en-GB" dirty="0" smtClean="0"/>
              <a:t>06. </a:t>
            </a:r>
            <a:r>
              <a:rPr lang="en-GB" dirty="0"/>
              <a:t>EURES and PES</a:t>
            </a:r>
          </a:p>
        </p:txBody>
      </p:sp>
      <p:sp>
        <p:nvSpPr>
          <p:cNvPr id="13" name="Text Placeholder 12"/>
          <p:cNvSpPr>
            <a:spLocks noGrp="1"/>
          </p:cNvSpPr>
          <p:nvPr>
            <p:ph type="body" sz="quarter" idx="38"/>
          </p:nvPr>
        </p:nvSpPr>
        <p:spPr>
          <a:xfrm>
            <a:off x="3942544" y="2052439"/>
            <a:ext cx="6228692" cy="4345513"/>
          </a:xfrm>
        </p:spPr>
        <p:txBody>
          <a:bodyPr/>
          <a:lstStyle/>
          <a:p>
            <a:r>
              <a:rPr lang="en-GB" sz="1400" dirty="0" smtClean="0"/>
              <a:t>Quality Audit Plan</a:t>
            </a:r>
          </a:p>
          <a:p>
            <a:r>
              <a:rPr lang="en-US" sz="1000" dirty="0" smtClean="0"/>
              <a:t>The main functionality of the EURES </a:t>
            </a:r>
            <a:r>
              <a:rPr lang="en-US" sz="1000" dirty="0"/>
              <a:t>Job Mobility Portal </a:t>
            </a:r>
            <a:r>
              <a:rPr lang="en-US" sz="1000" dirty="0" smtClean="0"/>
              <a:t>is </a:t>
            </a:r>
            <a:r>
              <a:rPr lang="en-US" sz="1000" dirty="0"/>
              <a:t>the job vacancy web </a:t>
            </a:r>
            <a:r>
              <a:rPr lang="en-US" sz="1000" dirty="0" smtClean="0"/>
              <a:t>service </a:t>
            </a:r>
            <a:r>
              <a:rPr lang="en-US" sz="1000" dirty="0"/>
              <a:t>that </a:t>
            </a:r>
            <a:r>
              <a:rPr lang="en-US" sz="1000" dirty="0" smtClean="0"/>
              <a:t>delivers </a:t>
            </a:r>
            <a:r>
              <a:rPr lang="en-US" sz="1000" dirty="0"/>
              <a:t>around 1 400 000 vacancies gathered from the databases of the Public Employment Services (PES</a:t>
            </a:r>
            <a:r>
              <a:rPr lang="en-US" sz="1000" dirty="0" smtClean="0"/>
              <a:t>).</a:t>
            </a:r>
          </a:p>
          <a:p>
            <a:r>
              <a:rPr lang="en-US" sz="1000" dirty="0" smtClean="0"/>
              <a:t>To </a:t>
            </a:r>
            <a:r>
              <a:rPr lang="en-US" sz="1000" dirty="0"/>
              <a:t>ensure the effective coordination and consistency of </a:t>
            </a:r>
            <a:r>
              <a:rPr lang="en-US" sz="1000" dirty="0" smtClean="0"/>
              <a:t> </a:t>
            </a:r>
            <a:r>
              <a:rPr lang="en-US" sz="1000" dirty="0"/>
              <a:t>this </a:t>
            </a:r>
            <a:r>
              <a:rPr lang="en-US" sz="1000" dirty="0" smtClean="0"/>
              <a:t>system, a </a:t>
            </a:r>
            <a:r>
              <a:rPr lang="en-US" sz="1000" i="1" dirty="0"/>
              <a:t>Quality Audit </a:t>
            </a:r>
            <a:r>
              <a:rPr lang="en-US" sz="1000" i="1" dirty="0" smtClean="0"/>
              <a:t>Plan </a:t>
            </a:r>
            <a:r>
              <a:rPr lang="en-US" sz="1000" dirty="0" smtClean="0"/>
              <a:t>is ongoing.</a:t>
            </a:r>
          </a:p>
          <a:p>
            <a:pPr algn="just"/>
            <a:r>
              <a:rPr lang="en-US" sz="1000" dirty="0" smtClean="0"/>
              <a:t>The </a:t>
            </a:r>
            <a:r>
              <a:rPr lang="en-US" sz="1000" dirty="0"/>
              <a:t>job search on the EURES portal works by sending requests in real time to the national PES databases. Almost all national PES databases are built to serve the needs of the respective national labour market within the specific IT environment at the PES. The EURES portal therefore has to communicate with all these different systems that need to convert their answers to the format that is used on the portal</a:t>
            </a:r>
            <a:r>
              <a:rPr lang="en-US" sz="1000" dirty="0" smtClean="0"/>
              <a:t>.</a:t>
            </a:r>
            <a:endParaRPr lang="en-US" sz="1000" dirty="0"/>
          </a:p>
          <a:p>
            <a:pPr algn="just"/>
            <a:r>
              <a:rPr lang="en-US" sz="1000" dirty="0"/>
              <a:t>The Quality Audit Plan </a:t>
            </a:r>
            <a:r>
              <a:rPr lang="en-US" sz="1000" dirty="0" smtClean="0"/>
              <a:t>introduced in 2012. </a:t>
            </a:r>
            <a:r>
              <a:rPr lang="en-US" sz="1000" dirty="0"/>
              <a:t>The goal is to agree on standard specifications for transferring vacancies to the EURES portal and to introduce quality control procedures on the interoperability between the European and national databases. </a:t>
            </a:r>
            <a:r>
              <a:rPr lang="en-US" sz="1000" dirty="0" smtClean="0"/>
              <a:t>This </a:t>
            </a:r>
            <a:r>
              <a:rPr lang="en-US" sz="1000" dirty="0"/>
              <a:t>is a high priority </a:t>
            </a:r>
            <a:r>
              <a:rPr lang="en-US" sz="1000" dirty="0" smtClean="0"/>
              <a:t>project. Its target is to implement changes </a:t>
            </a:r>
            <a:r>
              <a:rPr lang="en-US" sz="1000" dirty="0"/>
              <a:t>by the end of </a:t>
            </a:r>
            <a:r>
              <a:rPr lang="en-US" sz="1000" dirty="0" smtClean="0"/>
              <a:t>2012. These </a:t>
            </a:r>
            <a:r>
              <a:rPr lang="en-US" sz="1000" dirty="0"/>
              <a:t>improvements will prepare the system for the important changes needed to realise the vision </a:t>
            </a:r>
            <a:r>
              <a:rPr lang="en-US" sz="1000" dirty="0" smtClean="0"/>
              <a:t>for a revamped EURES portal in the context of EURES 2020.</a:t>
            </a:r>
            <a:endParaRPr lang="it-IT" sz="1000" dirty="0" smtClean="0"/>
          </a:p>
          <a:p>
            <a:endParaRPr lang="en-GB" sz="1400" dirty="0" smtClean="0"/>
          </a:p>
          <a:p>
            <a:r>
              <a:rPr lang="en-GB" sz="1400" dirty="0" smtClean="0"/>
              <a:t>Partnerships Among Employment Services Report</a:t>
            </a:r>
            <a:endParaRPr lang="en-GB" sz="1400" dirty="0"/>
          </a:p>
          <a:p>
            <a:r>
              <a:rPr lang="en-US" sz="1000" dirty="0" smtClean="0"/>
              <a:t>The </a:t>
            </a:r>
            <a:r>
              <a:rPr lang="en-US" sz="1000" i="1" dirty="0" smtClean="0"/>
              <a:t>Partnerships </a:t>
            </a:r>
            <a:r>
              <a:rPr lang="en-US" sz="1000" i="1" dirty="0"/>
              <a:t>Among Employment </a:t>
            </a:r>
            <a:r>
              <a:rPr lang="en-US" sz="1000" i="1" dirty="0" smtClean="0"/>
              <a:t>Services</a:t>
            </a:r>
            <a:r>
              <a:rPr lang="en-US" sz="1000" dirty="0" smtClean="0"/>
              <a:t> Report by the </a:t>
            </a:r>
            <a:r>
              <a:rPr lang="en-US" sz="1000" dirty="0"/>
              <a:t>European Job Mobility Laboratory</a:t>
            </a:r>
            <a:r>
              <a:rPr lang="en-US" sz="1000" dirty="0" smtClean="0"/>
              <a:t> , </a:t>
            </a:r>
            <a:r>
              <a:rPr lang="en-US" sz="1000" dirty="0"/>
              <a:t>published in September 2011, offers employment professionals insights into the rapidly developing field of Public Employment Service (PES) partnerships</a:t>
            </a:r>
            <a:r>
              <a:rPr lang="en-US" sz="1000" dirty="0" smtClean="0"/>
              <a:t>. With </a:t>
            </a:r>
            <a:r>
              <a:rPr lang="en-US" sz="1000" dirty="0"/>
              <a:t>the European Commission now placing increasing emphasis on the necessity for PES to cooperate – especially in order to meet the Europe </a:t>
            </a:r>
            <a:r>
              <a:rPr lang="en-US" sz="1000" dirty="0" smtClean="0"/>
              <a:t>2020 target </a:t>
            </a:r>
            <a:r>
              <a:rPr lang="en-US" sz="1000" dirty="0"/>
              <a:t>of 75 % </a:t>
            </a:r>
            <a:r>
              <a:rPr lang="en-US" sz="1000" dirty="0" smtClean="0"/>
              <a:t>employment of 20 – 64 year olds by </a:t>
            </a:r>
            <a:r>
              <a:rPr lang="en-US" sz="1000" dirty="0"/>
              <a:t>2020 – the themes dealt with in this report will be of great interest to EURES Advisers and other employment professionals. </a:t>
            </a:r>
          </a:p>
          <a:p>
            <a:r>
              <a:rPr lang="en-US" sz="1000" dirty="0"/>
              <a:t>In order to provide comprehensive and valuable answers to these underlying questions, the report is divided into three main sections. The first deals with policy context and provides an accessible overview of the historical background to PES partnerships. The second section then moves onto identifying and analysing the types of partnerships that exist across PES in different Member States. T</a:t>
            </a:r>
            <a:r>
              <a:rPr lang="en-US" sz="1000" dirty="0" smtClean="0"/>
              <a:t>he </a:t>
            </a:r>
            <a:r>
              <a:rPr lang="en-US" sz="1000" dirty="0"/>
              <a:t>third </a:t>
            </a:r>
            <a:r>
              <a:rPr lang="en-US" sz="1000" dirty="0" smtClean="0"/>
              <a:t>section presents case </a:t>
            </a:r>
            <a:r>
              <a:rPr lang="en-US" sz="1000" dirty="0"/>
              <a:t>studies </a:t>
            </a:r>
            <a:r>
              <a:rPr lang="en-US" sz="1000" dirty="0" smtClean="0"/>
              <a:t>on some Member States.</a:t>
            </a:r>
          </a:p>
          <a:p>
            <a:r>
              <a:rPr lang="en-US" sz="1000" dirty="0" smtClean="0"/>
              <a:t>Real-life instances as well as the solid analyses of both the historical background and of the relative success of selected decisions taken in the PES field, make this report a valuable reference point for those interested in expanding their knowledge in this area or in learning from shared experiences.</a:t>
            </a:r>
          </a:p>
          <a:p>
            <a:endParaRPr lang="en-US" dirty="0" smtClean="0"/>
          </a:p>
          <a:p>
            <a:endParaRPr lang="en-US" dirty="0"/>
          </a:p>
          <a:p>
            <a:endParaRPr lang="en-US" dirty="0" smtClean="0"/>
          </a:p>
          <a:p>
            <a:endParaRPr lang="en-US" dirty="0"/>
          </a:p>
          <a:p>
            <a:endParaRPr lang="en-US" dirty="0"/>
          </a:p>
          <a:p>
            <a:endParaRPr lang="en-US" dirty="0"/>
          </a:p>
        </p:txBody>
      </p:sp>
      <p:pic>
        <p:nvPicPr>
          <p:cNvPr id="16386" name="Picture 2"/>
          <p:cNvPicPr>
            <a:picLocks noChangeAspect="1" noChangeArrowheads="1"/>
          </p:cNvPicPr>
          <p:nvPr/>
        </p:nvPicPr>
        <p:blipFill>
          <a:blip r:embed="rId2" cstate="print"/>
          <a:srcRect/>
          <a:stretch>
            <a:fillRect/>
          </a:stretch>
        </p:blipFill>
        <p:spPr bwMode="auto">
          <a:xfrm>
            <a:off x="1026220" y="2160451"/>
            <a:ext cx="2520280" cy="4608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GB" dirty="0" smtClean="0"/>
              <a:t>06. </a:t>
            </a:r>
            <a:r>
              <a:rPr lang="en-GB" dirty="0"/>
              <a:t>EURES and PES</a:t>
            </a:r>
          </a:p>
          <a:p>
            <a:endParaRPr lang="en-GB" dirty="0"/>
          </a:p>
        </p:txBody>
      </p:sp>
      <p:sp>
        <p:nvSpPr>
          <p:cNvPr id="11" name="Title 10"/>
          <p:cNvSpPr>
            <a:spLocks noGrp="1"/>
          </p:cNvSpPr>
          <p:nvPr>
            <p:ph type="title"/>
          </p:nvPr>
        </p:nvSpPr>
        <p:spPr>
          <a:xfrm>
            <a:off x="3906540" y="1152339"/>
            <a:ext cx="5916642" cy="369332"/>
          </a:xfrm>
        </p:spPr>
        <p:txBody>
          <a:bodyPr/>
          <a:lstStyle/>
          <a:p>
            <a:r>
              <a:rPr lang="en-GB" dirty="0" smtClean="0"/>
              <a:t>One best practice: Germany</a:t>
            </a:r>
            <a:endParaRPr lang="en-GB" dirty="0"/>
          </a:p>
        </p:txBody>
      </p:sp>
      <p:sp>
        <p:nvSpPr>
          <p:cNvPr id="8" name="Text Placeholder 12"/>
          <p:cNvSpPr>
            <a:spLocks noGrp="1"/>
          </p:cNvSpPr>
          <p:nvPr>
            <p:ph type="body" sz="quarter" idx="39"/>
          </p:nvPr>
        </p:nvSpPr>
        <p:spPr>
          <a:xfrm>
            <a:off x="3942544" y="2088443"/>
            <a:ext cx="2825641" cy="4343011"/>
          </a:xfrm>
        </p:spPr>
        <p:txBody>
          <a:bodyPr/>
          <a:lstStyle/>
          <a:p>
            <a:r>
              <a:rPr lang="en-US" sz="1400" dirty="0" smtClean="0"/>
              <a:t>Strategic approach</a:t>
            </a:r>
          </a:p>
          <a:p>
            <a:r>
              <a:rPr lang="en-US" sz="1000" dirty="0" smtClean="0"/>
              <a:t>One </a:t>
            </a:r>
            <a:r>
              <a:rPr lang="en-US" sz="1000" dirty="0"/>
              <a:t>state in Germany assists trainees in finding work placements in another European country as part of a move to </a:t>
            </a:r>
            <a:r>
              <a:rPr lang="en-US" sz="1000" dirty="0" smtClean="0"/>
              <a:t>Europeanise </a:t>
            </a:r>
            <a:r>
              <a:rPr lang="en-US" sz="1000" dirty="0"/>
              <a:t>vocational training. And what is more, they have enlisted the help of EURES. </a:t>
            </a:r>
            <a:endParaRPr lang="en-US" sz="1000" dirty="0" smtClean="0"/>
          </a:p>
          <a:p>
            <a:endParaRPr lang="en-US" sz="1000" dirty="0" smtClean="0"/>
          </a:p>
          <a:p>
            <a:r>
              <a:rPr lang="en-US" sz="1000" dirty="0" err="1"/>
              <a:t>Go.for.europe</a:t>
            </a:r>
            <a:r>
              <a:rPr lang="en-US" sz="1000" dirty="0"/>
              <a:t>, is supported by the Ministry of Economic Affairs in Baden-Württemberg with funds from the European Social Fund. </a:t>
            </a:r>
            <a:r>
              <a:rPr lang="en-US" sz="1000" dirty="0" err="1"/>
              <a:t>Go.for.europe</a:t>
            </a:r>
            <a:r>
              <a:rPr lang="en-US" sz="1000" dirty="0"/>
              <a:t> brings together three organisations in the region including: the umbrella organisation of the chambers of commerce and industry, the confederation of the metal producing and electrical industries and the umbrella organisation for handicrafts in Baden-Württemberg*.  </a:t>
            </a:r>
          </a:p>
          <a:p>
            <a:endParaRPr lang="en-US" dirty="0"/>
          </a:p>
          <a:p>
            <a:endParaRPr lang="en-US" dirty="0" smtClean="0"/>
          </a:p>
          <a:p>
            <a:endParaRPr lang="en-US" dirty="0"/>
          </a:p>
          <a:p>
            <a:endParaRPr lang="en-US" dirty="0"/>
          </a:p>
          <a:p>
            <a:endParaRPr lang="en-US" dirty="0"/>
          </a:p>
          <a:p>
            <a:endParaRPr lang="en-US" dirty="0"/>
          </a:p>
          <a:p>
            <a:endParaRPr lang="en-US"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02884" y="2088443"/>
            <a:ext cx="2825750" cy="4823953"/>
          </a:xfrm>
        </p:spPr>
        <p:txBody>
          <a:bodyPr/>
          <a:lstStyle/>
          <a:p>
            <a:r>
              <a:rPr lang="en-US" sz="1400" dirty="0" err="1" smtClean="0"/>
              <a:t>Go.for.Europe</a:t>
            </a:r>
            <a:endParaRPr lang="en-US" sz="1400" dirty="0" smtClean="0"/>
          </a:p>
          <a:p>
            <a:r>
              <a:rPr lang="en-US" sz="1000" dirty="0" smtClean="0"/>
              <a:t>The </a:t>
            </a:r>
            <a:r>
              <a:rPr lang="en-US" sz="1000" dirty="0"/>
              <a:t>project works closely with EURES and values this cooperation. “For instance, I had a question from a painter who wanted to know about apprenticeships in Portugal so I called a EURES Adviser to find out,” explains </a:t>
            </a:r>
            <a:r>
              <a:rPr lang="en-US" sz="1000" dirty="0" err="1"/>
              <a:t>Franziska</a:t>
            </a:r>
            <a:r>
              <a:rPr lang="en-US" sz="1000" dirty="0"/>
              <a:t> </a:t>
            </a:r>
            <a:r>
              <a:rPr lang="en-US" sz="1000" dirty="0" err="1"/>
              <a:t>Panter</a:t>
            </a:r>
            <a:r>
              <a:rPr lang="en-US" sz="1000" dirty="0"/>
              <a:t>, one of five project managers for </a:t>
            </a:r>
            <a:r>
              <a:rPr lang="en-US" sz="1000" dirty="0" err="1"/>
              <a:t>Go.for.europe</a:t>
            </a:r>
            <a:r>
              <a:rPr lang="en-US" sz="1000" dirty="0"/>
              <a:t>.  </a:t>
            </a:r>
          </a:p>
          <a:p>
            <a:r>
              <a:rPr lang="en-US" sz="1000" i="1" dirty="0"/>
              <a:t>Which apprenticeship?</a:t>
            </a:r>
          </a:p>
          <a:p>
            <a:r>
              <a:rPr lang="en-US" sz="1000" dirty="0"/>
              <a:t>“There are three ways in which we can offer apprenticeships in Baden-Württemberg,” explains </a:t>
            </a:r>
            <a:r>
              <a:rPr lang="en-US" sz="1000" dirty="0" err="1"/>
              <a:t>Franziska</a:t>
            </a:r>
            <a:r>
              <a:rPr lang="en-US" sz="1000" dirty="0"/>
              <a:t>. “It can either be through Leonardo, as part of a ‘pool project’ or as part of a company-specific programme.”  </a:t>
            </a:r>
          </a:p>
          <a:p>
            <a:r>
              <a:rPr lang="en-US" sz="1000" dirty="0"/>
              <a:t>The Leonardo </a:t>
            </a:r>
            <a:r>
              <a:rPr lang="en-US" sz="1000" dirty="0" err="1"/>
              <a:t>da</a:t>
            </a:r>
            <a:r>
              <a:rPr lang="en-US" sz="1000" dirty="0"/>
              <a:t> Vinci programme funds projects in vocational education and training, however, if the trainee is looking for something specific, they can apply for funding via a ‘pool project’ linked to a national agency. </a:t>
            </a:r>
            <a:r>
              <a:rPr lang="en-US" sz="1000" dirty="0" smtClean="0"/>
              <a:t> There </a:t>
            </a:r>
            <a:r>
              <a:rPr lang="en-US" sz="1000" dirty="0"/>
              <a:t>is no age limit but there are some basic criteria. For example, applicants for a work placement must be at least 16 years old. They must be in the “dual apprenticeship system”, which means they have a contract with a company and are studying at the same time. Since July 2011, </a:t>
            </a:r>
            <a:r>
              <a:rPr lang="en-US" sz="1000" dirty="0" err="1"/>
              <a:t>Go.for.europe</a:t>
            </a:r>
            <a:r>
              <a:rPr lang="en-US" sz="1000" dirty="0"/>
              <a:t> is also accepting requests from students from other countries in Europe who want to find a work placement in the Baden-Württemberg region. </a:t>
            </a:r>
          </a:p>
          <a:p>
            <a:r>
              <a:rPr lang="en-US" sz="1000" i="1" dirty="0"/>
              <a:t>Advantages of a work placement abroad</a:t>
            </a:r>
          </a:p>
          <a:p>
            <a:r>
              <a:rPr lang="en-US" sz="1000" dirty="0"/>
              <a:t>“</a:t>
            </a:r>
            <a:r>
              <a:rPr lang="en-US" sz="1000" dirty="0" err="1"/>
              <a:t>Go.for.europe</a:t>
            </a:r>
            <a:r>
              <a:rPr lang="en-US" sz="1000" dirty="0"/>
              <a:t> can give the participants so much,” enthuses </a:t>
            </a:r>
            <a:r>
              <a:rPr lang="en-US" sz="1000" dirty="0" err="1"/>
              <a:t>Franziska</a:t>
            </a:r>
            <a:r>
              <a:rPr lang="en-US" sz="1000" dirty="0"/>
              <a:t>. “It’s a win-win situation for trainees and for companies. Trainees in particular can develop their </a:t>
            </a:r>
          </a:p>
          <a:p>
            <a:pPr marL="180975" indent="-180975"/>
            <a:endParaRPr lang="en-US" dirty="0"/>
          </a:p>
          <a:p>
            <a:endParaRPr lang="en-US" sz="1400" dirty="0" smtClean="0"/>
          </a:p>
        </p:txBody>
      </p:sp>
      <p:pic>
        <p:nvPicPr>
          <p:cNvPr id="15362" name="Picture 2"/>
          <p:cNvPicPr>
            <a:picLocks noChangeAspect="1" noChangeArrowheads="1"/>
          </p:cNvPicPr>
          <p:nvPr/>
        </p:nvPicPr>
        <p:blipFill>
          <a:blip r:embed="rId2" cstate="print"/>
          <a:srcRect/>
          <a:stretch>
            <a:fillRect/>
          </a:stretch>
        </p:blipFill>
        <p:spPr bwMode="auto">
          <a:xfrm>
            <a:off x="1134232" y="2160451"/>
            <a:ext cx="2443706" cy="47165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GB" dirty="0" smtClean="0"/>
              <a:t>06. </a:t>
            </a:r>
            <a:r>
              <a:rPr lang="en-GB" dirty="0"/>
              <a:t>EURES and PES</a:t>
            </a:r>
          </a:p>
          <a:p>
            <a:endParaRPr lang="en-GB" dirty="0"/>
          </a:p>
        </p:txBody>
      </p:sp>
      <p:sp>
        <p:nvSpPr>
          <p:cNvPr id="11" name="Title 10"/>
          <p:cNvSpPr>
            <a:spLocks noGrp="1"/>
          </p:cNvSpPr>
          <p:nvPr>
            <p:ph type="title"/>
          </p:nvPr>
        </p:nvSpPr>
        <p:spPr>
          <a:xfrm>
            <a:off x="3942544" y="1044327"/>
            <a:ext cx="5916642" cy="738664"/>
          </a:xfrm>
        </p:spPr>
        <p:txBody>
          <a:bodyPr/>
          <a:lstStyle/>
          <a:p>
            <a:r>
              <a:rPr lang="en-GB" dirty="0" smtClean="0"/>
              <a:t>One best practice: Cross border Partnership Northern Ireland - Ireland</a:t>
            </a:r>
            <a:endParaRPr lang="en-GB" dirty="0"/>
          </a:p>
        </p:txBody>
      </p:sp>
      <p:sp>
        <p:nvSpPr>
          <p:cNvPr id="8" name="Text Placeholder 12"/>
          <p:cNvSpPr>
            <a:spLocks noGrp="1"/>
          </p:cNvSpPr>
          <p:nvPr>
            <p:ph type="body" sz="quarter" idx="39"/>
          </p:nvPr>
        </p:nvSpPr>
        <p:spPr>
          <a:xfrm>
            <a:off x="3906540" y="2088443"/>
            <a:ext cx="2825641" cy="4343011"/>
          </a:xfrm>
        </p:spPr>
        <p:txBody>
          <a:bodyPr/>
          <a:lstStyle/>
          <a:p>
            <a:r>
              <a:rPr lang="en-US" sz="1400" dirty="0" smtClean="0"/>
              <a:t>Strategic approach</a:t>
            </a:r>
          </a:p>
          <a:p>
            <a:r>
              <a:rPr lang="en-US" sz="1000" dirty="0"/>
              <a:t>Whilst freedom of movement is undoubtedly one of Europe’s biggest success stories, cross-border mobility brings particular administrative demands, not least in the case of jobseekers and employers. </a:t>
            </a:r>
            <a:endParaRPr lang="en-US" sz="1000" dirty="0" smtClean="0"/>
          </a:p>
          <a:p>
            <a:r>
              <a:rPr lang="en-US" sz="1000" dirty="0" smtClean="0"/>
              <a:t>The </a:t>
            </a:r>
            <a:r>
              <a:rPr lang="en-US" sz="1000" dirty="0"/>
              <a:t>EURES Cross Border Partnership Ireland – Northern Ireland has recently launched a free service to address one of these challenges.</a:t>
            </a:r>
          </a:p>
          <a:p>
            <a:pPr marL="180975" indent="-180975">
              <a:buFont typeface="Arial" pitchFamily="34" charset="0"/>
              <a:buChar char="•"/>
            </a:pPr>
            <a:endParaRPr lang="en-US" dirty="0"/>
          </a:p>
          <a:p>
            <a:endParaRPr lang="en-US" dirty="0"/>
          </a:p>
          <a:p>
            <a:endParaRPr lang="en-US" dirty="0"/>
          </a:p>
          <a:p>
            <a:endParaRPr lang="en-US"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02884" y="2088443"/>
            <a:ext cx="2825750" cy="4823953"/>
          </a:xfrm>
        </p:spPr>
        <p:txBody>
          <a:bodyPr/>
          <a:lstStyle/>
          <a:p>
            <a:r>
              <a:rPr lang="en-US" sz="1400" dirty="0" smtClean="0"/>
              <a:t>The National Academic Recognition Information Centre</a:t>
            </a:r>
          </a:p>
          <a:p>
            <a:r>
              <a:rPr lang="en-US" sz="1000" dirty="0"/>
              <a:t>The National Academic Recognition Information Centre database was launched recently in Northern Ireland and is available to jobseekers in all Public Employment Service (PES) offices in Ireland and Northern Ireland.  </a:t>
            </a:r>
            <a:r>
              <a:rPr lang="en-US" sz="1000" dirty="0" smtClean="0"/>
              <a:t>The </a:t>
            </a:r>
            <a:r>
              <a:rPr lang="en-US" sz="1000" dirty="0"/>
              <a:t>“Qualifications Comparison Service” is a free, web-based database that gives individuals from outside Northern Ireland the opportunity to have their qualifications compared rapidly and easily against the UK </a:t>
            </a:r>
            <a:r>
              <a:rPr lang="en-US" sz="1000" dirty="0" smtClean="0"/>
              <a:t>equivalent. The </a:t>
            </a:r>
            <a:r>
              <a:rPr lang="en-US" sz="1000" dirty="0"/>
              <a:t>service mirrors the Qualifications Recognition database already available in the Republic of Ireland. </a:t>
            </a:r>
            <a:endParaRPr lang="en-US" sz="1000" dirty="0" smtClean="0"/>
          </a:p>
          <a:p>
            <a:r>
              <a:rPr lang="en-US" sz="1000" dirty="0" smtClean="0"/>
              <a:t>Joe </a:t>
            </a:r>
            <a:r>
              <a:rPr lang="en-US" sz="1000" dirty="0" err="1"/>
              <a:t>Lavery</a:t>
            </a:r>
            <a:r>
              <a:rPr lang="en-US" sz="1000" dirty="0"/>
              <a:t>, Partnership Coordinator at the EURES Cross Border Partnership Ireland – Northern Ireland, is clear about how important the service is for migrant workers, emphasising the fact that it is not just cross-border or EU-wide jobseekers who can benefit from the free tool. “Prospective employers can also be assured in advance that the individual they are taking on is competent and well-qualified and therefore right for the job”.  </a:t>
            </a:r>
          </a:p>
          <a:p>
            <a:r>
              <a:rPr lang="en-US" sz="1000" dirty="0" smtClean="0"/>
              <a:t>Jobseekers </a:t>
            </a:r>
            <a:r>
              <a:rPr lang="en-US" sz="1000" dirty="0"/>
              <a:t>and employers on both sides of the border and throughout Europe can go into any PES office and request assistance in having their qualifications compared to those in the UK. A EURES Adviser or a PES staff member will access the database and, in most cases, be able to quickly and simply clarify the level of qualification”. </a:t>
            </a:r>
            <a:r>
              <a:rPr lang="en-US" sz="1000" dirty="0" smtClean="0"/>
              <a:t> Available </a:t>
            </a:r>
            <a:r>
              <a:rPr lang="en-US" sz="1000" dirty="0"/>
              <a:t>in Job Centres and Benefits Offices across Northern Ireland, the Qualifications Comparison Service can also be accessed at the EURES office in Belfast.</a:t>
            </a:r>
          </a:p>
          <a:p>
            <a:pPr marL="180975" indent="-180975">
              <a:buFont typeface="Wingdings" pitchFamily="2" charset="2"/>
              <a:buChar char="§"/>
            </a:pPr>
            <a:endParaRPr lang="en-US" dirty="0"/>
          </a:p>
          <a:p>
            <a:pPr marL="180975" indent="-180975"/>
            <a:endParaRPr lang="en-US" dirty="0"/>
          </a:p>
          <a:p>
            <a:endParaRPr lang="en-US" sz="1400" dirty="0" smtClean="0"/>
          </a:p>
        </p:txBody>
      </p:sp>
      <p:pic>
        <p:nvPicPr>
          <p:cNvPr id="15362" name="Picture 2"/>
          <p:cNvPicPr>
            <a:picLocks noChangeAspect="1" noChangeArrowheads="1"/>
          </p:cNvPicPr>
          <p:nvPr/>
        </p:nvPicPr>
        <p:blipFill>
          <a:blip r:embed="rId2" cstate="print"/>
          <a:srcRect/>
          <a:stretch>
            <a:fillRect/>
          </a:stretch>
        </p:blipFill>
        <p:spPr bwMode="auto">
          <a:xfrm>
            <a:off x="1134232" y="2124447"/>
            <a:ext cx="2443706" cy="4752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en-GB" dirty="0" smtClean="0"/>
              <a:t>06. </a:t>
            </a:r>
            <a:r>
              <a:rPr lang="en-GB" dirty="0"/>
              <a:t>EURES and PES</a:t>
            </a:r>
          </a:p>
          <a:p>
            <a:endParaRPr lang="en-GB" dirty="0"/>
          </a:p>
        </p:txBody>
      </p:sp>
      <p:sp>
        <p:nvSpPr>
          <p:cNvPr id="11" name="Title 10"/>
          <p:cNvSpPr>
            <a:spLocks noGrp="1"/>
          </p:cNvSpPr>
          <p:nvPr>
            <p:ph type="title"/>
          </p:nvPr>
        </p:nvSpPr>
        <p:spPr>
          <a:xfrm>
            <a:off x="3942544" y="1008323"/>
            <a:ext cx="5916642" cy="369332"/>
          </a:xfrm>
        </p:spPr>
        <p:txBody>
          <a:bodyPr/>
          <a:lstStyle/>
          <a:p>
            <a:r>
              <a:rPr lang="en-GB" dirty="0" smtClean="0"/>
              <a:t>One best practice: Sweden</a:t>
            </a:r>
            <a:endParaRPr lang="en-GB" dirty="0"/>
          </a:p>
        </p:txBody>
      </p:sp>
      <p:sp>
        <p:nvSpPr>
          <p:cNvPr id="8" name="Text Placeholder 12"/>
          <p:cNvSpPr>
            <a:spLocks noGrp="1"/>
          </p:cNvSpPr>
          <p:nvPr>
            <p:ph type="body" sz="quarter" idx="39"/>
          </p:nvPr>
        </p:nvSpPr>
        <p:spPr>
          <a:xfrm>
            <a:off x="3906540" y="2052439"/>
            <a:ext cx="2825641" cy="4343011"/>
          </a:xfrm>
        </p:spPr>
        <p:txBody>
          <a:bodyPr/>
          <a:lstStyle/>
          <a:p>
            <a:r>
              <a:rPr lang="en-US" sz="1400" dirty="0" smtClean="0"/>
              <a:t>Strategic approach</a:t>
            </a:r>
          </a:p>
          <a:p>
            <a:endParaRPr lang="en-US" dirty="0" smtClean="0"/>
          </a:p>
          <a:p>
            <a:r>
              <a:rPr lang="en-US" sz="1000" dirty="0" smtClean="0"/>
              <a:t>For </a:t>
            </a:r>
            <a:r>
              <a:rPr lang="en-US" sz="1000" dirty="0"/>
              <a:t>many years already the Public Employment Service (PES) in Sweden has offered financial support for jobseekers to attend interviews in different parts of the country. Since February 2011 they have expanded the scheme to include interviews in other European countries. </a:t>
            </a:r>
            <a:endParaRPr lang="en-US" sz="1000" dirty="0" smtClean="0"/>
          </a:p>
          <a:p>
            <a:endParaRPr lang="en-US" sz="1000" dirty="0"/>
          </a:p>
          <a:p>
            <a:r>
              <a:rPr lang="en-US" sz="1000" dirty="0"/>
              <a:t>Jobseekers can receive up to SEK 2 500 (Swedish </a:t>
            </a:r>
            <a:r>
              <a:rPr lang="en-US" sz="1000" dirty="0" err="1"/>
              <a:t>Krona</a:t>
            </a:r>
            <a:r>
              <a:rPr lang="en-US" sz="1000" dirty="0"/>
              <a:t>) – around EUR 280 – per interview, depending on how much it costs them in travel expenses. While EURES Sweden can book air tickets, transportation by land as well as an over-night stay in a hotel must be paid directly by the jobseeker and reimbursed afterwards. </a:t>
            </a:r>
          </a:p>
          <a:p>
            <a:endParaRPr lang="en-US" dirty="0"/>
          </a:p>
          <a:p>
            <a:pPr marL="180975" indent="-180975">
              <a:buFont typeface="Arial" pitchFamily="34" charset="0"/>
              <a:buChar char="•"/>
            </a:pPr>
            <a:endParaRPr lang="en-US" dirty="0"/>
          </a:p>
          <a:p>
            <a:endParaRPr lang="en-US" dirty="0"/>
          </a:p>
          <a:p>
            <a:endParaRPr lang="en-US" dirty="0"/>
          </a:p>
          <a:p>
            <a:endParaRPr lang="en-US" dirty="0"/>
          </a:p>
          <a:p>
            <a:pPr marL="180975" indent="-180975"/>
            <a:endParaRPr lang="en-US" sz="800" dirty="0" smtClean="0"/>
          </a:p>
          <a:p>
            <a:endParaRPr lang="en-GB" dirty="0"/>
          </a:p>
        </p:txBody>
      </p:sp>
      <p:sp>
        <p:nvSpPr>
          <p:cNvPr id="7" name="Text Placeholder 11"/>
          <p:cNvSpPr>
            <a:spLocks noGrp="1"/>
          </p:cNvSpPr>
          <p:nvPr>
            <p:ph type="body" sz="quarter" idx="40"/>
          </p:nvPr>
        </p:nvSpPr>
        <p:spPr>
          <a:xfrm>
            <a:off x="7002884" y="2052439"/>
            <a:ext cx="3060340" cy="4823953"/>
          </a:xfrm>
        </p:spPr>
        <p:txBody>
          <a:bodyPr/>
          <a:lstStyle/>
          <a:p>
            <a:r>
              <a:rPr lang="en-US" sz="1400" dirty="0" smtClean="0"/>
              <a:t>Subsidies travel costs to interviews abroad</a:t>
            </a:r>
          </a:p>
          <a:p>
            <a:r>
              <a:rPr lang="en-US" sz="1000" i="1" dirty="0"/>
              <a:t>Who is eligible?</a:t>
            </a:r>
            <a:r>
              <a:rPr lang="en-US" sz="1000" dirty="0"/>
              <a:t/>
            </a:r>
            <a:br>
              <a:rPr lang="en-US" sz="1000" dirty="0"/>
            </a:br>
            <a:r>
              <a:rPr lang="en-US" sz="1000" dirty="0"/>
              <a:t>Anyone over the age of 20 who is registered as a jobseeker with the Swedish PES can apply for financial assistance to attend an interview in another European country. The Swedish PES must receive the request for financial assistance before the person leaves for the interview. Retrospective applications are not accepted. </a:t>
            </a:r>
            <a:r>
              <a:rPr lang="en-US" sz="1000" dirty="0" smtClean="0"/>
              <a:t> Although </a:t>
            </a:r>
            <a:r>
              <a:rPr lang="en-US" sz="1000" dirty="0"/>
              <a:t>the scheme is not means tested and does not depend on a person’s income, there must be a need for sending the person abroad for work. “If there are </a:t>
            </a:r>
            <a:r>
              <a:rPr lang="en-US" sz="1000" dirty="0" smtClean="0"/>
              <a:t>jobs </a:t>
            </a:r>
            <a:r>
              <a:rPr lang="en-US" sz="1000" dirty="0"/>
              <a:t>in the local area in the person’s field of expertise then we will not pay for people to go to another country to interview for a similar job,” explains Christina Koch, EURES Adviser in </a:t>
            </a:r>
            <a:r>
              <a:rPr lang="en-US" sz="1000" dirty="0" err="1"/>
              <a:t>Malmö</a:t>
            </a:r>
            <a:r>
              <a:rPr lang="en-US" sz="1000" dirty="0"/>
              <a:t>, Sweden.</a:t>
            </a:r>
          </a:p>
          <a:p>
            <a:r>
              <a:rPr lang="en-US" sz="1000" dirty="0"/>
              <a:t>“Before we accept a request, we also run checks on the job advertisements and employers in the other countries by contacting other Advisers in the EURES network.” </a:t>
            </a:r>
          </a:p>
          <a:p>
            <a:r>
              <a:rPr lang="en-US" sz="1000" i="1" dirty="0"/>
              <a:t>Boosting cross-border cooperation</a:t>
            </a:r>
            <a:r>
              <a:rPr lang="en-US" sz="1000" dirty="0"/>
              <a:t/>
            </a:r>
            <a:br>
              <a:rPr lang="en-US" sz="1000" dirty="0"/>
            </a:br>
            <a:r>
              <a:rPr lang="en-US" sz="1000" dirty="0"/>
              <a:t>“This scheme has been a big breakthrough from the cross-border perspective,” says Christina. “There are some 22 000 Swedes commuting from Southern Sweden to Denmark every day for work. Before we could pay for people to travel from </a:t>
            </a:r>
            <a:r>
              <a:rPr lang="en-US" sz="1000" dirty="0" err="1"/>
              <a:t>Malmö</a:t>
            </a:r>
            <a:r>
              <a:rPr lang="en-US" sz="1000" dirty="0"/>
              <a:t> in the south to Stockholm – a journey of 4.5 hours by train, but we couldn’t pay for them to take the 30-minute trip by train across to Denmark for an interview. Now we can.”</a:t>
            </a:r>
          </a:p>
          <a:p>
            <a:r>
              <a:rPr lang="en-US" sz="1000" dirty="0"/>
              <a:t>“It feels great as a EURES Adviser to be able to provide a concrete tool that can really help people take advantage of the opportunities on the European labour market,” concludes Christina.</a:t>
            </a:r>
          </a:p>
          <a:p>
            <a:pPr marL="180975" indent="-180975">
              <a:buFont typeface="Wingdings" pitchFamily="2" charset="2"/>
              <a:buChar char="§"/>
            </a:pPr>
            <a:endParaRPr lang="en-US" dirty="0"/>
          </a:p>
          <a:p>
            <a:pPr marL="180975" indent="-180975"/>
            <a:endParaRPr lang="en-US" dirty="0"/>
          </a:p>
          <a:p>
            <a:endParaRPr lang="en-US" sz="1400" dirty="0" smtClean="0"/>
          </a:p>
        </p:txBody>
      </p:sp>
      <p:pic>
        <p:nvPicPr>
          <p:cNvPr id="15362" name="Picture 2"/>
          <p:cNvPicPr>
            <a:picLocks noChangeAspect="1" noChangeArrowheads="1"/>
          </p:cNvPicPr>
          <p:nvPr/>
        </p:nvPicPr>
        <p:blipFill>
          <a:blip r:embed="rId2" cstate="print"/>
          <a:srcRect/>
          <a:stretch>
            <a:fillRect/>
          </a:stretch>
        </p:blipFill>
        <p:spPr bwMode="auto">
          <a:xfrm>
            <a:off x="1134232" y="2088443"/>
            <a:ext cx="2443706" cy="47885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 y="0"/>
            <a:ext cx="10693399" cy="7561263"/>
          </a:xfrm>
          <a:prstGeom prst="rect">
            <a:avLst/>
          </a:prstGeom>
          <a:noFill/>
          <a:ln w="9525">
            <a:noFill/>
            <a:miter lim="800000"/>
            <a:headEnd/>
            <a:tailEnd/>
          </a:ln>
          <a:effectLst/>
        </p:spPr>
      </p:pic>
      <p:sp>
        <p:nvSpPr>
          <p:cNvPr id="3" name="Rectangle 2"/>
          <p:cNvSpPr/>
          <p:nvPr/>
        </p:nvSpPr>
        <p:spPr bwMode="auto">
          <a:xfrm>
            <a:off x="0" y="0"/>
            <a:ext cx="10693400" cy="2306638"/>
          </a:xfrm>
          <a:prstGeom prst="rect">
            <a:avLst/>
          </a:prstGeom>
          <a:solidFill>
            <a:schemeClr val="tx2"/>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6" name="TextBox 5"/>
          <p:cNvSpPr txBox="1"/>
          <p:nvPr/>
        </p:nvSpPr>
        <p:spPr>
          <a:xfrm>
            <a:off x="857250" y="935769"/>
            <a:ext cx="3381375" cy="738664"/>
          </a:xfrm>
          <a:prstGeom prst="rect">
            <a:avLst/>
          </a:prstGeom>
          <a:noFill/>
        </p:spPr>
        <p:txBody>
          <a:bodyPr wrap="square" lIns="0" tIns="0" rIns="0" bIns="0" rtlCol="0">
            <a:spAutoFit/>
          </a:bodyPr>
          <a:lstStyle/>
          <a:p>
            <a:pPr>
              <a:spcAft>
                <a:spcPts val="0"/>
              </a:spcAft>
            </a:pPr>
            <a:r>
              <a:rPr lang="it-IT" sz="4800" dirty="0" smtClean="0">
                <a:solidFill>
                  <a:schemeClr val="accent2"/>
                </a:solidFill>
                <a:latin typeface="Calibri" pitchFamily="34" charset="0"/>
              </a:rPr>
              <a:t>07.</a:t>
            </a:r>
            <a:endParaRPr lang="it-IT" sz="1600" dirty="0" smtClean="0">
              <a:solidFill>
                <a:schemeClr val="accent2"/>
              </a:solidFill>
              <a:latin typeface="Calibri" pitchFamily="34" charset="0"/>
            </a:endParaRPr>
          </a:p>
        </p:txBody>
      </p:sp>
      <p:sp>
        <p:nvSpPr>
          <p:cNvPr id="7" name="TextBox 6"/>
          <p:cNvSpPr txBox="1"/>
          <p:nvPr/>
        </p:nvSpPr>
        <p:spPr>
          <a:xfrm>
            <a:off x="857250" y="1584387"/>
            <a:ext cx="3381375" cy="461665"/>
          </a:xfrm>
          <a:prstGeom prst="rect">
            <a:avLst/>
          </a:prstGeom>
          <a:noFill/>
        </p:spPr>
        <p:txBody>
          <a:bodyPr wrap="square" lIns="0" tIns="0" rIns="0" bIns="0" rtlCol="0">
            <a:spAutoFit/>
          </a:bodyPr>
          <a:lstStyle/>
          <a:p>
            <a:pPr>
              <a:spcAft>
                <a:spcPts val="0"/>
              </a:spcAft>
            </a:pPr>
            <a:r>
              <a:rPr lang="en-GB" sz="3000" dirty="0" smtClean="0">
                <a:solidFill>
                  <a:schemeClr val="bg1"/>
                </a:solidFill>
                <a:latin typeface="Calibri" pitchFamily="34" charset="0"/>
              </a:rPr>
              <a:t>EURES Best Practices</a:t>
            </a:r>
          </a:p>
        </p:txBody>
      </p:sp>
      <p:sp>
        <p:nvSpPr>
          <p:cNvPr id="10" name="Rectangle 9"/>
          <p:cNvSpPr/>
          <p:nvPr/>
        </p:nvSpPr>
        <p:spPr bwMode="auto">
          <a:xfrm>
            <a:off x="0" y="5254625"/>
            <a:ext cx="10693400" cy="230663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8" name="TextBox 7"/>
          <p:cNvSpPr txBox="1"/>
          <p:nvPr/>
        </p:nvSpPr>
        <p:spPr>
          <a:xfrm>
            <a:off x="857250" y="5256795"/>
            <a:ext cx="2827338" cy="1887010"/>
          </a:xfrm>
          <a:prstGeom prst="rect">
            <a:avLst/>
          </a:prstGeom>
          <a:noFill/>
        </p:spPr>
        <p:txBody>
          <a:bodyPr wrap="square" lIns="0" tIns="360000" rIns="0" bIns="0" rtlCol="0">
            <a:spAutoFit/>
          </a:bodyPr>
          <a:lstStyle/>
          <a:p>
            <a:pPr>
              <a:spcAft>
                <a:spcPts val="0"/>
              </a:spcAft>
            </a:pPr>
            <a:r>
              <a:rPr lang="en-US" sz="1100" b="1" i="1" dirty="0" smtClean="0">
                <a:solidFill>
                  <a:schemeClr val="bg1"/>
                </a:solidFill>
                <a:latin typeface="Calibri" pitchFamily="34" charset="0"/>
              </a:rPr>
              <a:t>EURES activities shall be an integral part of the service offer of the EURES members, accessible at any of their local offices. EURES members shall take the European dimension, and in particular the European Employment Strategy, into consideration when defining their targets and performance indicators. EURES members and partners shall collaborate with a view to strengthening this integration</a:t>
            </a:r>
            <a:endParaRPr lang="it-IT" sz="1100" b="1" i="1" dirty="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9458" y="1232073"/>
            <a:ext cx="5916642" cy="369332"/>
          </a:xfrm>
        </p:spPr>
        <p:txBody>
          <a:bodyPr/>
          <a:lstStyle/>
          <a:p>
            <a:r>
              <a:rPr lang="en-GB" dirty="0" smtClean="0"/>
              <a:t>EURES supports Capgemini</a:t>
            </a:r>
            <a:endParaRPr lang="en-GB" dirty="0"/>
          </a:p>
        </p:txBody>
      </p:sp>
      <p:sp>
        <p:nvSpPr>
          <p:cNvPr id="11" name="Text Placeholder 10"/>
          <p:cNvSpPr>
            <a:spLocks noGrp="1"/>
          </p:cNvSpPr>
          <p:nvPr>
            <p:ph type="body" sz="quarter" idx="35"/>
          </p:nvPr>
        </p:nvSpPr>
        <p:spPr/>
        <p:txBody>
          <a:bodyPr/>
          <a:lstStyle/>
          <a:p>
            <a:r>
              <a:rPr lang="it-IT" dirty="0" smtClean="0"/>
              <a:t>07. EURES Best Practices</a:t>
            </a:r>
            <a:endParaRPr lang="it-IT" dirty="0"/>
          </a:p>
        </p:txBody>
      </p:sp>
      <p:sp>
        <p:nvSpPr>
          <p:cNvPr id="13" name="Text Placeholder 12"/>
          <p:cNvSpPr>
            <a:spLocks noGrp="1"/>
          </p:cNvSpPr>
          <p:nvPr>
            <p:ph type="body" sz="quarter" idx="38"/>
          </p:nvPr>
        </p:nvSpPr>
        <p:spPr/>
        <p:txBody>
          <a:bodyPr/>
          <a:lstStyle/>
          <a:p>
            <a:r>
              <a:rPr lang="en-US" sz="1400" dirty="0" smtClean="0"/>
              <a:t>One best practice from The Netherlands and Poland</a:t>
            </a:r>
          </a:p>
          <a:p>
            <a:r>
              <a:rPr lang="en-US" sz="1000" dirty="0" smtClean="0"/>
              <a:t>Capgemini </a:t>
            </a:r>
            <a:r>
              <a:rPr lang="en-US" sz="1000" dirty="0"/>
              <a:t>is a world-leading provider of consulting, technology, and outsourcing solutions. When the firm’s Polish branch was looking to recruit in Europe, they turned to EURES for expert help and advice.</a:t>
            </a:r>
          </a:p>
          <a:p>
            <a:r>
              <a:rPr lang="en-US" sz="1000" dirty="0"/>
              <a:t>Capgemini employs more than 115 000 people worldwide and operates in 40 countries, facts that confirm its position as a truly global company. “Our Polish division employs more than 4 600 people and is growing fast,” says Magdalena </a:t>
            </a:r>
            <a:r>
              <a:rPr lang="en-US" sz="1000" dirty="0" err="1"/>
              <a:t>Dorożyńska</a:t>
            </a:r>
            <a:r>
              <a:rPr lang="en-US" sz="1000" dirty="0"/>
              <a:t>, Employer Branding and Recruitment Administrator at Capgemini Poland. </a:t>
            </a:r>
            <a:endParaRPr lang="en-US" sz="1000" dirty="0" smtClean="0"/>
          </a:p>
          <a:p>
            <a:r>
              <a:rPr lang="en-US" sz="1000" dirty="0" smtClean="0"/>
              <a:t>“</a:t>
            </a:r>
            <a:r>
              <a:rPr lang="en-US" sz="1000" dirty="0"/>
              <a:t>In the beginning, EURES had just one vacancy to help Capgemini fill, but over the last two years we have been in contact more frequently and EURES helped Capgemini with many more vacancies,” explains Barbara </a:t>
            </a:r>
            <a:r>
              <a:rPr lang="en-US" sz="1000" dirty="0" err="1"/>
              <a:t>Zahuta</a:t>
            </a:r>
            <a:r>
              <a:rPr lang="en-US" sz="1000" dirty="0"/>
              <a:t>, EURES Adviser in the Netherlands. According to Barbara, Capgemini Poland was one of the first Polish employers to look for employees in the Netherlands. </a:t>
            </a:r>
          </a:p>
          <a:p>
            <a:r>
              <a:rPr lang="en-US" sz="1000" dirty="0"/>
              <a:t> “Capgemini is supported by EURES in publishing its job offers, gaining access to databases of candidates, and taking part in EURES job fairs,” adds </a:t>
            </a:r>
            <a:r>
              <a:rPr lang="en-US" sz="1000" dirty="0" err="1"/>
              <a:t>Agnieszka</a:t>
            </a:r>
            <a:r>
              <a:rPr lang="en-US" sz="1000" dirty="0"/>
              <a:t> </a:t>
            </a:r>
            <a:r>
              <a:rPr lang="en-US" sz="1000" dirty="0" err="1"/>
              <a:t>Litewka</a:t>
            </a:r>
            <a:r>
              <a:rPr lang="en-US" sz="1000" dirty="0"/>
              <a:t>, Senior Employer Branding and Recruitment Specialist at Capgemini. At the latest job fair organised by EURES in the Netherlands, six vacancies were on offer during the event and a number of high-quality CVs were presented. “During the Dutch National Job Fair we had a lot of matching CVs from Dutch jobseekers,” says </a:t>
            </a:r>
            <a:r>
              <a:rPr lang="en-US" sz="1000" dirty="0" err="1"/>
              <a:t>Agnieszka</a:t>
            </a:r>
            <a:r>
              <a:rPr lang="en-US" sz="1000" dirty="0"/>
              <a:t>. </a:t>
            </a:r>
          </a:p>
          <a:p>
            <a:r>
              <a:rPr lang="en-US" sz="1000" dirty="0" smtClean="0"/>
              <a:t>Around </a:t>
            </a:r>
            <a:r>
              <a:rPr lang="en-US" sz="1000" dirty="0"/>
              <a:t>100 foreign nationals are currently employed by the Polish branch of the company and many of them were recruited thanks to cooperation with EURES.</a:t>
            </a:r>
          </a:p>
          <a:p>
            <a:r>
              <a:rPr lang="en-US" sz="1000" dirty="0"/>
              <a:t>“We very much appreciate our cooperation with EURES; it gives us the opportunity to reach candidates we wouldn’t be able to reach on our own,” adds Magdalena.  </a:t>
            </a:r>
          </a:p>
          <a:p>
            <a:r>
              <a:rPr lang="en-US" sz="1000" dirty="0"/>
              <a:t> EURES in the Netherlands and Capgemini Poland even worked together closely to distribute a comprehensive handbook for prospective and new employees, which provides information not only on the firm itself, but also on living and working conditions in Poland. Through EURES, Capgemini Poland is currently advertising five vacancies targeted at Dutch or Flemish speakers in the fields of customer care, finance and accounting, and IT </a:t>
            </a:r>
            <a:r>
              <a:rPr lang="en-US" sz="1000" dirty="0" smtClean="0"/>
              <a:t>Support.</a:t>
            </a:r>
            <a:endParaRPr lang="en-US" sz="1000" dirty="0"/>
          </a:p>
          <a:p>
            <a:endParaRPr lang="en-US" dirty="0"/>
          </a:p>
          <a:p>
            <a:pPr marL="266700" indent="-266700">
              <a:buFont typeface="Wingdings" pitchFamily="2" charset="2"/>
              <a:buChar char="§"/>
            </a:pP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954212" y="2376475"/>
            <a:ext cx="2567666" cy="42484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9458" y="1232073"/>
            <a:ext cx="5916642" cy="369332"/>
          </a:xfrm>
        </p:spPr>
        <p:txBody>
          <a:bodyPr/>
          <a:lstStyle/>
          <a:p>
            <a:r>
              <a:rPr lang="en-GB" dirty="0" smtClean="0"/>
              <a:t>EURES supports </a:t>
            </a:r>
            <a:r>
              <a:rPr lang="en-GB" dirty="0" err="1" smtClean="0"/>
              <a:t>Euroccor</a:t>
            </a:r>
            <a:endParaRPr lang="en-GB" dirty="0"/>
          </a:p>
        </p:txBody>
      </p:sp>
      <p:sp>
        <p:nvSpPr>
          <p:cNvPr id="11" name="Text Placeholder 10"/>
          <p:cNvSpPr>
            <a:spLocks noGrp="1"/>
          </p:cNvSpPr>
          <p:nvPr>
            <p:ph type="body" sz="quarter" idx="35"/>
          </p:nvPr>
        </p:nvSpPr>
        <p:spPr/>
        <p:txBody>
          <a:bodyPr/>
          <a:lstStyle/>
          <a:p>
            <a:r>
              <a:rPr lang="it-IT" dirty="0" smtClean="0"/>
              <a:t>07. </a:t>
            </a:r>
            <a:r>
              <a:rPr lang="it-IT" dirty="0"/>
              <a:t>EURES Best Practices</a:t>
            </a:r>
          </a:p>
        </p:txBody>
      </p:sp>
      <p:sp>
        <p:nvSpPr>
          <p:cNvPr id="13" name="Text Placeholder 12"/>
          <p:cNvSpPr>
            <a:spLocks noGrp="1"/>
          </p:cNvSpPr>
          <p:nvPr>
            <p:ph type="body" sz="quarter" idx="38"/>
          </p:nvPr>
        </p:nvSpPr>
        <p:spPr/>
        <p:txBody>
          <a:bodyPr/>
          <a:lstStyle/>
          <a:p>
            <a:r>
              <a:rPr lang="en-US" sz="1400" dirty="0" smtClean="0"/>
              <a:t>One best practice from Bulgaria, Belgium and The Netherlands</a:t>
            </a:r>
          </a:p>
          <a:p>
            <a:r>
              <a:rPr lang="en-US" sz="1000" dirty="0" smtClean="0"/>
              <a:t>Bulgarian </a:t>
            </a:r>
            <a:r>
              <a:rPr lang="en-US" sz="1000" dirty="0"/>
              <a:t>based company, </a:t>
            </a:r>
            <a:r>
              <a:rPr lang="en-US" sz="1000" dirty="0" err="1"/>
              <a:t>Euroccor</a:t>
            </a:r>
            <a:r>
              <a:rPr lang="en-US" sz="1000" dirty="0"/>
              <a:t>, was expanding its services and had a number of positions to fill. They turned to EURES to help them find the best candidates to serve their international customers. </a:t>
            </a:r>
          </a:p>
          <a:p>
            <a:r>
              <a:rPr lang="en-US" sz="1000" dirty="0"/>
              <a:t>An outsource call centre based in Bulgaria, </a:t>
            </a:r>
            <a:r>
              <a:rPr lang="en-US" sz="1000" dirty="0" err="1"/>
              <a:t>Euroccor</a:t>
            </a:r>
            <a:r>
              <a:rPr lang="en-US" sz="1000" dirty="0"/>
              <a:t> employs over 220 people, many of whom are from other European countries. The company is going through a period of expansion and is looking to hire a further 50 employees. Vacancies include working in call centres and customer care, business-to-business and business-to-consumer sales positions. </a:t>
            </a:r>
          </a:p>
          <a:p>
            <a:r>
              <a:rPr lang="en-US" sz="1000" dirty="0"/>
              <a:t>“Our philosophy is not to recruit people straight into leading positions but to employ those with the ambition and ability to lead and then provide them with the opportunity to progress. So it’s important we find the right candidates,” explains </a:t>
            </a:r>
            <a:r>
              <a:rPr lang="en-US" sz="1000" dirty="0" err="1"/>
              <a:t>Redhuan</a:t>
            </a:r>
            <a:r>
              <a:rPr lang="en-US" sz="1000" dirty="0"/>
              <a:t> </a:t>
            </a:r>
            <a:r>
              <a:rPr lang="en-US" sz="1000" dirty="0" err="1"/>
              <a:t>Haltout</a:t>
            </a:r>
            <a:r>
              <a:rPr lang="en-US" sz="1000" dirty="0"/>
              <a:t>, Recruitment Manager at </a:t>
            </a:r>
            <a:r>
              <a:rPr lang="en-US" sz="1000" dirty="0" err="1"/>
              <a:t>Euroccor</a:t>
            </a:r>
            <a:r>
              <a:rPr lang="en-US" sz="1000" dirty="0"/>
              <a:t>.</a:t>
            </a:r>
          </a:p>
          <a:p>
            <a:r>
              <a:rPr lang="en-US" sz="1000" dirty="0"/>
              <a:t> </a:t>
            </a:r>
            <a:r>
              <a:rPr lang="en-US" sz="1000" dirty="0" smtClean="0"/>
              <a:t>EURES </a:t>
            </a:r>
            <a:r>
              <a:rPr lang="en-US" sz="1000" dirty="0"/>
              <a:t>helps the company to do just that. “They pre-select candidates and point out recruitment events. The service EURES Advisers provides is often better than a recruitment agency because they are specialised in certain countries and can provide a wealth of information,” he says.</a:t>
            </a:r>
          </a:p>
          <a:p>
            <a:r>
              <a:rPr lang="en-US" sz="1000" dirty="0"/>
              <a:t> </a:t>
            </a:r>
            <a:r>
              <a:rPr lang="en-US" sz="1000" dirty="0" smtClean="0"/>
              <a:t>“</a:t>
            </a:r>
            <a:r>
              <a:rPr lang="en-US" sz="1000" dirty="0"/>
              <a:t>I’ve been working with EURES since joining </a:t>
            </a:r>
            <a:r>
              <a:rPr lang="en-US" sz="1000" dirty="0" err="1"/>
              <a:t>Euroccor</a:t>
            </a:r>
            <a:r>
              <a:rPr lang="en-US" sz="1000" dirty="0"/>
              <a:t> a year ago. I worked for 12 years for the VDAB, the Flemish public employment service in Belgium so I was already familiar with EURES and wanted to work with them.” </a:t>
            </a:r>
          </a:p>
          <a:p>
            <a:r>
              <a:rPr lang="en-US" sz="1000" dirty="0"/>
              <a:t>“It’s a cooperation that works well. In 2011, we recruited around 40 Dutch and Belgian people and about half of these people came through EURES. I know that when people come through EURES they are well informed.” </a:t>
            </a:r>
          </a:p>
          <a:p>
            <a:r>
              <a:rPr lang="en-US" sz="1000" dirty="0"/>
              <a:t>“We’re really happy to be working with EURES and we want to keep this partnership in the future,” he concludes.</a:t>
            </a:r>
          </a:p>
          <a:p>
            <a:endParaRPr lang="en-US" dirty="0"/>
          </a:p>
          <a:p>
            <a:pPr marL="266700" indent="-266700">
              <a:buFont typeface="Wingdings" pitchFamily="2" charset="2"/>
              <a:buChar char="§"/>
            </a:pP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918208" y="2376475"/>
            <a:ext cx="2624882" cy="42484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9458" y="1232073"/>
            <a:ext cx="5916642" cy="369332"/>
          </a:xfrm>
        </p:spPr>
        <p:txBody>
          <a:bodyPr/>
          <a:lstStyle/>
          <a:p>
            <a:r>
              <a:rPr lang="en-GB" dirty="0" smtClean="0"/>
              <a:t>EURES supports SMEs</a:t>
            </a:r>
            <a:endParaRPr lang="en-GB" dirty="0"/>
          </a:p>
        </p:txBody>
      </p:sp>
      <p:sp>
        <p:nvSpPr>
          <p:cNvPr id="11" name="Text Placeholder 10"/>
          <p:cNvSpPr>
            <a:spLocks noGrp="1"/>
          </p:cNvSpPr>
          <p:nvPr>
            <p:ph type="body" sz="quarter" idx="35"/>
          </p:nvPr>
        </p:nvSpPr>
        <p:spPr/>
        <p:txBody>
          <a:bodyPr/>
          <a:lstStyle/>
          <a:p>
            <a:r>
              <a:rPr lang="it-IT" dirty="0" smtClean="0"/>
              <a:t>07. </a:t>
            </a:r>
            <a:r>
              <a:rPr lang="it-IT" dirty="0"/>
              <a:t>EURES Best Practices</a:t>
            </a:r>
          </a:p>
        </p:txBody>
      </p:sp>
      <p:sp>
        <p:nvSpPr>
          <p:cNvPr id="13" name="Text Placeholder 12"/>
          <p:cNvSpPr>
            <a:spLocks noGrp="1"/>
          </p:cNvSpPr>
          <p:nvPr>
            <p:ph type="body" sz="quarter" idx="38"/>
          </p:nvPr>
        </p:nvSpPr>
        <p:spPr/>
        <p:txBody>
          <a:bodyPr/>
          <a:lstStyle/>
          <a:p>
            <a:r>
              <a:rPr lang="en-US" sz="1400" dirty="0" smtClean="0"/>
              <a:t>One best practice from The Netherlands</a:t>
            </a:r>
          </a:p>
          <a:p>
            <a:r>
              <a:rPr lang="en-US" sz="1000" dirty="0" smtClean="0"/>
              <a:t>The </a:t>
            </a:r>
            <a:r>
              <a:rPr lang="en-US" sz="1000" dirty="0"/>
              <a:t>European Union’s 23 million small and medium-sized enterprises (SMEs) constitute 99 % of the EU’s businesses. Entrepreneurs who are looking to recruit, move or expand their activities in other European countries could benefit from the services of EURES. </a:t>
            </a:r>
          </a:p>
          <a:p>
            <a:r>
              <a:rPr lang="en-US" sz="1000" dirty="0"/>
              <a:t>“Entrepreneurs could use the EURES network when looking for skilled personnel in other parts of Europe, or for information about the procedures and requirements of hiring someone from elsewhere in Europe,” says </a:t>
            </a:r>
            <a:r>
              <a:rPr lang="en-US" sz="1000" dirty="0" err="1"/>
              <a:t>Henk</a:t>
            </a:r>
            <a:r>
              <a:rPr lang="en-US" sz="1000" dirty="0"/>
              <a:t> Smolders, a EURES Adviser in the Netherlands specialised in advising SME’s.</a:t>
            </a:r>
          </a:p>
          <a:p>
            <a:r>
              <a:rPr lang="en-US" sz="1000" dirty="0"/>
              <a:t> </a:t>
            </a:r>
            <a:r>
              <a:rPr lang="en-US" sz="1000" dirty="0" smtClean="0"/>
              <a:t>According </a:t>
            </a:r>
            <a:r>
              <a:rPr lang="en-US" sz="1000" dirty="0"/>
              <a:t>to a 2007 European Commission SME Observatory survey there are over 23 million SMEs in Europe, meaning a company that employs 1 to 250 persons. SMEs constitute the overwhelming majority of European businesses and are a key driver for economic growth, innovation, employment and social integration in Europe. </a:t>
            </a:r>
          </a:p>
          <a:p>
            <a:r>
              <a:rPr lang="en-US" sz="1000" dirty="0"/>
              <a:t> </a:t>
            </a:r>
            <a:r>
              <a:rPr lang="en-US" sz="1000" dirty="0" smtClean="0"/>
              <a:t>Through </a:t>
            </a:r>
            <a:r>
              <a:rPr lang="en-US" sz="1000" dirty="0"/>
              <a:t>a network of 850 experienced EURES Advisers all over Europe, EURES offers SMEs its services free of charge, such as the possibility to advertise job vacancies on the Job Mobility Portal and advices on the living and working conditions in EURES member countries. If the vacancy is immediate EURES Advisers can also send a request to their colleagues in other countries, </a:t>
            </a:r>
            <a:r>
              <a:rPr lang="en-US" sz="1000" dirty="0" err="1"/>
              <a:t>maximising</a:t>
            </a:r>
            <a:r>
              <a:rPr lang="en-US" sz="1000" dirty="0"/>
              <a:t> the potential to find the right candidate. </a:t>
            </a:r>
          </a:p>
          <a:p>
            <a:r>
              <a:rPr lang="en-US" sz="1000" dirty="0"/>
              <a:t>  “We can also help SMEs that might not have a human resources department by helping them to write job vacancies in other languages for the EURES Job Mobility Portal. Or we can help them with a first screening of incoming curriculum </a:t>
            </a:r>
            <a:r>
              <a:rPr lang="en-US" sz="1000" dirty="0" err="1"/>
              <a:t>vitaes</a:t>
            </a:r>
            <a:r>
              <a:rPr lang="en-US" sz="1000" dirty="0"/>
              <a:t> (CVs) as we have a thorough experience of different cultures and in writing CVs,” explains </a:t>
            </a:r>
            <a:r>
              <a:rPr lang="en-US" sz="1000" dirty="0" err="1"/>
              <a:t>Arend</a:t>
            </a:r>
            <a:r>
              <a:rPr lang="en-US" sz="1000" dirty="0"/>
              <a:t> Mud, EURES Adviser in the Netherlands.   </a:t>
            </a:r>
          </a:p>
          <a:p>
            <a:r>
              <a:rPr lang="en-US" sz="1000" dirty="0"/>
              <a:t> </a:t>
            </a:r>
            <a:r>
              <a:rPr lang="en-US" sz="1000" dirty="0" smtClean="0"/>
              <a:t>This </a:t>
            </a:r>
            <a:r>
              <a:rPr lang="en-US" sz="1000" dirty="0"/>
              <a:t>kind of support offered by EURES can prove to be a lifeline for SMEs on tight budgets.</a:t>
            </a:r>
          </a:p>
          <a:p>
            <a:endParaRPr lang="en-US" dirty="0"/>
          </a:p>
          <a:p>
            <a:pPr marL="266700" indent="-266700">
              <a:buFont typeface="Wingdings" pitchFamily="2" charset="2"/>
              <a:buChar char="§"/>
            </a:pP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990216" y="2376475"/>
            <a:ext cx="2551199" cy="42484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9458" y="1232073"/>
            <a:ext cx="5916642" cy="369332"/>
          </a:xfrm>
        </p:spPr>
        <p:txBody>
          <a:bodyPr/>
          <a:lstStyle/>
          <a:p>
            <a:r>
              <a:rPr lang="en-GB" dirty="0" smtClean="0"/>
              <a:t>Structure and functioning</a:t>
            </a:r>
            <a:endParaRPr lang="en-GB" dirty="0"/>
          </a:p>
        </p:txBody>
      </p:sp>
      <p:sp>
        <p:nvSpPr>
          <p:cNvPr id="11" name="Text Placeholder 10"/>
          <p:cNvSpPr>
            <a:spLocks noGrp="1"/>
          </p:cNvSpPr>
          <p:nvPr>
            <p:ph type="body" sz="quarter" idx="35"/>
          </p:nvPr>
        </p:nvSpPr>
        <p:spPr/>
        <p:txBody>
          <a:bodyPr/>
          <a:lstStyle/>
          <a:p>
            <a:r>
              <a:rPr lang="en-GB" dirty="0"/>
              <a:t>01. EURES: general information</a:t>
            </a:r>
          </a:p>
        </p:txBody>
      </p:sp>
      <p:sp>
        <p:nvSpPr>
          <p:cNvPr id="13" name="Text Placeholder 12"/>
          <p:cNvSpPr>
            <a:spLocks noGrp="1"/>
          </p:cNvSpPr>
          <p:nvPr>
            <p:ph type="body" sz="quarter" idx="38"/>
          </p:nvPr>
        </p:nvSpPr>
        <p:spPr/>
        <p:txBody>
          <a:bodyPr/>
          <a:lstStyle/>
          <a:p>
            <a:r>
              <a:rPr lang="en-GB" sz="1400" dirty="0" smtClean="0"/>
              <a:t>EURES Network</a:t>
            </a:r>
          </a:p>
          <a:p>
            <a:endParaRPr lang="en-GB" sz="1400" dirty="0" smtClean="0"/>
          </a:p>
          <a:p>
            <a:pPr algn="just"/>
            <a:r>
              <a:rPr lang="en-GB" sz="1000" dirty="0" smtClean="0"/>
              <a:t>EURES offers a network of Advisers who provide information and support to jobseekers and employers through personal contacts. </a:t>
            </a:r>
          </a:p>
          <a:p>
            <a:pPr algn="just"/>
            <a:r>
              <a:rPr lang="en-GB" sz="1000" dirty="0" smtClean="0"/>
              <a:t>EURES Advisers are trained specialists who provide the three basic EURES services (information, guidance and placement) to both jobseekers and employers interested in the European job market. </a:t>
            </a:r>
          </a:p>
          <a:p>
            <a:pPr algn="just"/>
            <a:r>
              <a:rPr lang="en-GB" sz="1000" dirty="0" smtClean="0"/>
              <a:t>They work within the Public Employment Service of each member country or within other partner organisations in the EURES network.</a:t>
            </a:r>
          </a:p>
          <a:p>
            <a:pPr algn="just"/>
            <a:r>
              <a:rPr lang="en-GB" sz="1000" dirty="0" smtClean="0"/>
              <a:t>There are more than 850 EURES Advisers across Europe and the number is still growing.</a:t>
            </a:r>
          </a:p>
          <a:p>
            <a:pPr algn="just"/>
            <a:r>
              <a:rPr lang="en-GB" sz="1000" dirty="0" smtClean="0"/>
              <a:t>EURES Advisers have developed specialised expertise in </a:t>
            </a:r>
            <a:r>
              <a:rPr lang="en-GB" sz="1000" dirty="0" smtClean="0"/>
              <a:t>the </a:t>
            </a:r>
            <a:r>
              <a:rPr lang="en-GB" sz="1000" dirty="0" smtClean="0"/>
              <a:t>practical, legal and administrative matters relating to job mobility at European and cross-border levels.</a:t>
            </a:r>
          </a:p>
          <a:p>
            <a:pPr algn="just"/>
            <a:r>
              <a:rPr lang="en-US" sz="1000" dirty="0"/>
              <a:t>EURES has </a:t>
            </a:r>
            <a:r>
              <a:rPr lang="en-US" sz="1000" dirty="0" smtClean="0"/>
              <a:t>a </a:t>
            </a:r>
            <a:r>
              <a:rPr lang="en-US" sz="1000" dirty="0"/>
              <a:t>role to play in cross-border regions, areas in which there are significant levels of cross-border </a:t>
            </a:r>
            <a:r>
              <a:rPr lang="en-US" sz="1000" dirty="0" smtClean="0"/>
              <a:t>commuting.</a:t>
            </a:r>
            <a:r>
              <a:rPr lang="en-US" sz="1000" dirty="0"/>
              <a:t> </a:t>
            </a:r>
            <a:r>
              <a:rPr lang="en-US" sz="1000" dirty="0" smtClean="0"/>
              <a:t>More </a:t>
            </a:r>
            <a:r>
              <a:rPr lang="en-US" sz="1000" dirty="0"/>
              <a:t>than 600 000 people who live in one EU country and work in another have to cope with different national practices and legal </a:t>
            </a:r>
            <a:r>
              <a:rPr lang="en-US" sz="1000" dirty="0" smtClean="0"/>
              <a:t>systems. They </a:t>
            </a:r>
            <a:r>
              <a:rPr lang="en-US" sz="1000" dirty="0"/>
              <a:t>may come across administrative, legal or fiscal obstacles to mobility on a daily </a:t>
            </a:r>
            <a:r>
              <a:rPr lang="en-US" sz="1000" dirty="0" smtClean="0"/>
              <a:t>basis. EURES </a:t>
            </a:r>
            <a:r>
              <a:rPr lang="en-US" sz="1000" dirty="0"/>
              <a:t>advisers in these areas provide specific advice and guidance on the rights and obligations of workers living in one country and working in </a:t>
            </a:r>
            <a:r>
              <a:rPr lang="en-US" sz="1000" dirty="0" smtClean="0"/>
              <a:t>another.</a:t>
            </a:r>
            <a:endParaRPr lang="en-US" sz="1000" dirty="0"/>
          </a:p>
        </p:txBody>
      </p:sp>
      <p:pic>
        <p:nvPicPr>
          <p:cNvPr id="2050" name="Picture 2"/>
          <p:cNvPicPr>
            <a:picLocks noChangeAspect="1" noChangeArrowheads="1"/>
          </p:cNvPicPr>
          <p:nvPr/>
        </p:nvPicPr>
        <p:blipFill>
          <a:blip r:embed="rId2" cstate="print"/>
          <a:srcRect/>
          <a:stretch>
            <a:fillRect/>
          </a:stretch>
        </p:blipFill>
        <p:spPr bwMode="auto">
          <a:xfrm>
            <a:off x="846200" y="2340471"/>
            <a:ext cx="2653391" cy="41404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9458" y="1232073"/>
            <a:ext cx="5916642" cy="369332"/>
          </a:xfrm>
        </p:spPr>
        <p:txBody>
          <a:bodyPr/>
          <a:lstStyle/>
          <a:p>
            <a:r>
              <a:rPr lang="en-GB" dirty="0" smtClean="0"/>
              <a:t>EURES supports Seven Seas Group</a:t>
            </a:r>
            <a:endParaRPr lang="en-GB" dirty="0"/>
          </a:p>
        </p:txBody>
      </p:sp>
      <p:sp>
        <p:nvSpPr>
          <p:cNvPr id="11" name="Text Placeholder 10"/>
          <p:cNvSpPr>
            <a:spLocks noGrp="1"/>
          </p:cNvSpPr>
          <p:nvPr>
            <p:ph type="body" sz="quarter" idx="35"/>
          </p:nvPr>
        </p:nvSpPr>
        <p:spPr/>
        <p:txBody>
          <a:bodyPr/>
          <a:lstStyle/>
          <a:p>
            <a:r>
              <a:rPr lang="it-IT" dirty="0" smtClean="0"/>
              <a:t>07. </a:t>
            </a:r>
            <a:r>
              <a:rPr lang="it-IT" dirty="0"/>
              <a:t>EURES Best Practices</a:t>
            </a:r>
          </a:p>
        </p:txBody>
      </p:sp>
      <p:sp>
        <p:nvSpPr>
          <p:cNvPr id="13" name="Text Placeholder 12"/>
          <p:cNvSpPr>
            <a:spLocks noGrp="1"/>
          </p:cNvSpPr>
          <p:nvPr>
            <p:ph type="body" sz="quarter" idx="38"/>
          </p:nvPr>
        </p:nvSpPr>
        <p:spPr/>
        <p:txBody>
          <a:bodyPr/>
          <a:lstStyle/>
          <a:p>
            <a:r>
              <a:rPr lang="en-US" sz="1400" dirty="0" smtClean="0"/>
              <a:t>One best practice from Sweden</a:t>
            </a:r>
          </a:p>
          <a:p>
            <a:r>
              <a:rPr lang="en-US" sz="1000" dirty="0" smtClean="0"/>
              <a:t>To </a:t>
            </a:r>
            <a:r>
              <a:rPr lang="en-US" sz="1000" dirty="0"/>
              <a:t>meet the growing demands of the cruise ship industry, the specialist recruitment agency, Seven Seas Group, turned to EURES for help in sourcing the right candidates for a wide variety of vacancies. In 2011, over 200 people found jobs thanks to this ongoing cooperation. </a:t>
            </a:r>
            <a:endParaRPr lang="en-US" sz="1000" dirty="0" smtClean="0"/>
          </a:p>
          <a:p>
            <a:r>
              <a:rPr lang="en-US" sz="1000" dirty="0"/>
              <a:t>“EURES plays an important role not only in promoting the positions but also in the selection process,” explains EURES Adviser, </a:t>
            </a:r>
            <a:r>
              <a:rPr lang="en-US" sz="1000" dirty="0" err="1"/>
              <a:t>Malin</a:t>
            </a:r>
            <a:r>
              <a:rPr lang="en-US" sz="1000" dirty="0"/>
              <a:t> Dahl. “Once the Seven Seas Group have pre-screened candidates and sent out invitations to interview, EURES provides the venue for presentations and interviews, as well as any necessary support.”</a:t>
            </a:r>
          </a:p>
          <a:p>
            <a:r>
              <a:rPr lang="en-US" sz="1000" dirty="0"/>
              <a:t> </a:t>
            </a:r>
            <a:r>
              <a:rPr lang="en-US" sz="1000" dirty="0" smtClean="0"/>
              <a:t>Jessica </a:t>
            </a:r>
            <a:r>
              <a:rPr lang="en-US" sz="1000" dirty="0" err="1"/>
              <a:t>Malmberg</a:t>
            </a:r>
            <a:r>
              <a:rPr lang="en-US" sz="1000" dirty="0"/>
              <a:t>, Recruitment Specialist for the Seven Seas Group Europe feels the cooperation with EURES is beneficial: “</a:t>
            </a:r>
            <a:r>
              <a:rPr lang="en-US" sz="1000" dirty="0" err="1"/>
              <a:t>Malin</a:t>
            </a:r>
            <a:r>
              <a:rPr lang="en-US" sz="1000" dirty="0"/>
              <a:t> and her colleagues are always ready to help me with anything that I may need to make my work easier and better.”</a:t>
            </a:r>
          </a:p>
          <a:p>
            <a:r>
              <a:rPr lang="en-US" sz="1000" dirty="0"/>
              <a:t> </a:t>
            </a:r>
            <a:r>
              <a:rPr lang="en-US" sz="1000" dirty="0" smtClean="0"/>
              <a:t>And </a:t>
            </a:r>
            <a:r>
              <a:rPr lang="en-US" sz="1000" dirty="0"/>
              <a:t>as to candidates, there is no shortage of interest for positions ranging from bar staff to waiters, human resources and IT staff, to photographers or entertainers needed for the various shows on board. “My presentations have received a very positive response. There’s always a room full of people eager to learn about the cruise industry,” says Jessica. </a:t>
            </a:r>
          </a:p>
          <a:p>
            <a:r>
              <a:rPr lang="en-US" sz="1000" dirty="0"/>
              <a:t> </a:t>
            </a:r>
            <a:r>
              <a:rPr lang="en-US" sz="1000" dirty="0" smtClean="0"/>
              <a:t>But </a:t>
            </a:r>
            <a:r>
              <a:rPr lang="en-US" sz="1000" dirty="0"/>
              <a:t>working on board a cruise ship is not for everyone. “It takes a strong kind of person with the right personality to make this the best experience possible. We look for people aged 21* and older with great social skills, flexible, independent, able to work in a multicultural environment, willing to be away from home for about six months at a time, and who are dedicated to working hard and having fun while doing so,” explains Jessica.  </a:t>
            </a:r>
          </a:p>
          <a:p>
            <a:r>
              <a:rPr lang="en-US" sz="1000" dirty="0"/>
              <a:t> </a:t>
            </a:r>
            <a:r>
              <a:rPr lang="en-US" sz="1000" dirty="0" smtClean="0"/>
              <a:t>In </a:t>
            </a:r>
            <a:r>
              <a:rPr lang="en-US" sz="1000" dirty="0"/>
              <a:t>February 2011, during one recruitment event organised by EURES, over 80 people were interviewed, 73 of whom were eventually hired. In total that year, around 200 jobseekers set sail for a new career opportunity thanks to this ongoing cooperation. </a:t>
            </a:r>
          </a:p>
          <a:p>
            <a:endParaRPr lang="en-US" dirty="0"/>
          </a:p>
          <a:p>
            <a:endParaRPr lang="en-US" dirty="0"/>
          </a:p>
          <a:p>
            <a:pPr marL="266700" indent="-266700">
              <a:buFont typeface="Wingdings" pitchFamily="2" charset="2"/>
              <a:buChar char="§"/>
            </a:pP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1134232" y="2376475"/>
            <a:ext cx="2448412" cy="42124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9458" y="1232073"/>
            <a:ext cx="5916642" cy="369332"/>
          </a:xfrm>
        </p:spPr>
        <p:txBody>
          <a:bodyPr/>
          <a:lstStyle/>
          <a:p>
            <a:r>
              <a:rPr lang="en-GB" dirty="0" smtClean="0"/>
              <a:t>EURES supports Volvo</a:t>
            </a:r>
            <a:endParaRPr lang="en-GB" dirty="0"/>
          </a:p>
        </p:txBody>
      </p:sp>
      <p:sp>
        <p:nvSpPr>
          <p:cNvPr id="11" name="Text Placeholder 10"/>
          <p:cNvSpPr>
            <a:spLocks noGrp="1"/>
          </p:cNvSpPr>
          <p:nvPr>
            <p:ph type="body" sz="quarter" idx="35"/>
          </p:nvPr>
        </p:nvSpPr>
        <p:spPr/>
        <p:txBody>
          <a:bodyPr/>
          <a:lstStyle/>
          <a:p>
            <a:r>
              <a:rPr lang="it-IT" dirty="0" smtClean="0"/>
              <a:t>07. </a:t>
            </a:r>
            <a:r>
              <a:rPr lang="it-IT" dirty="0"/>
              <a:t>EURES Best Practices</a:t>
            </a:r>
          </a:p>
        </p:txBody>
      </p:sp>
      <p:sp>
        <p:nvSpPr>
          <p:cNvPr id="13" name="Text Placeholder 12"/>
          <p:cNvSpPr>
            <a:spLocks noGrp="1"/>
          </p:cNvSpPr>
          <p:nvPr>
            <p:ph type="body" sz="quarter" idx="38"/>
          </p:nvPr>
        </p:nvSpPr>
        <p:spPr/>
        <p:txBody>
          <a:bodyPr/>
          <a:lstStyle/>
          <a:p>
            <a:r>
              <a:rPr lang="en-US" sz="1400" dirty="0" smtClean="0"/>
              <a:t>One best practice from Sweden</a:t>
            </a:r>
          </a:p>
          <a:p>
            <a:r>
              <a:rPr lang="en-US" sz="1000" dirty="0" smtClean="0"/>
              <a:t>Sweden-based </a:t>
            </a:r>
            <a:r>
              <a:rPr lang="en-US" sz="1000" dirty="0"/>
              <a:t>car manufacturer, Volvo* stepped up its collaboration with EURES in 2011 in a bid to meet the demand for an extra 900 experienced engineers.</a:t>
            </a:r>
          </a:p>
          <a:p>
            <a:r>
              <a:rPr lang="en-US" sz="1000" dirty="0"/>
              <a:t>In Autumn 2011, Volvo announced that it would be doubling production to meet the increasing demand from China. In order to keep pace with this expansion it requires an extra 900 experienced engineers. These positions are mainly for people with several years experience, particularly in research and development. Volvo also has 50 positions up for grabs on its three-year graduate programme for newly qualified graduates. </a:t>
            </a:r>
          </a:p>
          <a:p>
            <a:r>
              <a:rPr lang="en-US" sz="1000" dirty="0"/>
              <a:t> EURES has been providing general advice on relocation and work permits to employees of the company for over seven years, but towards the end of 2011 advisers were called upon to assist with the recruitment process. </a:t>
            </a:r>
          </a:p>
          <a:p>
            <a:r>
              <a:rPr lang="en-US" sz="1000" dirty="0"/>
              <a:t> “There are not enough engineers in Sweden to </a:t>
            </a:r>
            <a:r>
              <a:rPr lang="en-US" sz="1000" dirty="0" err="1"/>
              <a:t>fulfil</a:t>
            </a:r>
            <a:r>
              <a:rPr lang="en-US" sz="1000" dirty="0"/>
              <a:t> the demand,” explains EURES Adviser Lena </a:t>
            </a:r>
            <a:r>
              <a:rPr lang="en-US" sz="1000" dirty="0" err="1"/>
              <a:t>Westling</a:t>
            </a:r>
            <a:r>
              <a:rPr lang="en-US" sz="1000" dirty="0"/>
              <a:t>. “That, and the company is looking for a diverse workforce for which they need to recruit across a range of countries.” </a:t>
            </a:r>
          </a:p>
          <a:p>
            <a:r>
              <a:rPr lang="en-US" sz="1000" dirty="0"/>
              <a:t> Through a series of events organised by EURES at the end of 2011 in Denmark, Spain, Ireland, Poland and the Czech Republic, EURES has been helping the company source appropriate candidates for all positions. At one event in Valencia, Spain, Volvo’s HR staff met Spanish engineers who had applied for vacancies at the company and who had been pre-selected.  Some 20 applicants were interviewed on the spot by Volvo managers. Representatives from the company also met teaching staff from the University of Valencia to discover how engineering is taught there. Over 70 students were invited to attend a meeting, where Volvo unveiled its new graduate programme. The recruitments are still ongoing but several candidates from these events have passed the pre-selection phase.  </a:t>
            </a:r>
          </a:p>
          <a:p>
            <a:r>
              <a:rPr lang="en-US" sz="1000" dirty="0"/>
              <a:t> “Thanks to our network, we can easily help companies such as Volvo to reach out to other countries in Europe and recruit the best candidates for the job. The service is completely free and as we’re not "selling" anything we can be more objective in serving the needs of employers and jobseekers,” concludes </a:t>
            </a:r>
            <a:r>
              <a:rPr lang="en-US" sz="1000" dirty="0" smtClean="0"/>
              <a:t>Lena.</a:t>
            </a:r>
            <a:endParaRPr lang="en-US" sz="1000" dirty="0"/>
          </a:p>
          <a:p>
            <a:endParaRPr lang="en-US" dirty="0"/>
          </a:p>
          <a:p>
            <a:endParaRPr lang="en-US" dirty="0"/>
          </a:p>
          <a:p>
            <a:pPr marL="266700" indent="-266700">
              <a:buFont typeface="Wingdings" pitchFamily="2" charset="2"/>
              <a:buChar char="§"/>
            </a:pP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846200" y="2376475"/>
            <a:ext cx="2556285" cy="4176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9458" y="1232073"/>
            <a:ext cx="5916642" cy="738664"/>
          </a:xfrm>
        </p:spPr>
        <p:txBody>
          <a:bodyPr/>
          <a:lstStyle/>
          <a:p>
            <a:r>
              <a:rPr lang="en-US" dirty="0" smtClean="0"/>
              <a:t>EURES supports young Europeans to “job tasting”</a:t>
            </a:r>
            <a:endParaRPr lang="en-GB" dirty="0"/>
          </a:p>
        </p:txBody>
      </p:sp>
      <p:sp>
        <p:nvSpPr>
          <p:cNvPr id="11" name="Text Placeholder 10"/>
          <p:cNvSpPr>
            <a:spLocks noGrp="1"/>
          </p:cNvSpPr>
          <p:nvPr>
            <p:ph type="body" sz="quarter" idx="35"/>
          </p:nvPr>
        </p:nvSpPr>
        <p:spPr/>
        <p:txBody>
          <a:bodyPr/>
          <a:lstStyle/>
          <a:p>
            <a:r>
              <a:rPr lang="it-IT" dirty="0" smtClean="0"/>
              <a:t>07. </a:t>
            </a:r>
            <a:r>
              <a:rPr lang="it-IT" dirty="0"/>
              <a:t>EURES Best Practices</a:t>
            </a:r>
          </a:p>
        </p:txBody>
      </p:sp>
      <p:sp>
        <p:nvSpPr>
          <p:cNvPr id="13" name="Text Placeholder 12"/>
          <p:cNvSpPr>
            <a:spLocks noGrp="1"/>
          </p:cNvSpPr>
          <p:nvPr>
            <p:ph type="body" sz="quarter" idx="38"/>
          </p:nvPr>
        </p:nvSpPr>
        <p:spPr/>
        <p:txBody>
          <a:bodyPr/>
          <a:lstStyle/>
          <a:p>
            <a:r>
              <a:rPr lang="en-US" sz="1400" dirty="0" smtClean="0"/>
              <a:t>One best practice from Germany</a:t>
            </a:r>
          </a:p>
          <a:p>
            <a:r>
              <a:rPr lang="en-US" sz="1000" dirty="0" smtClean="0"/>
              <a:t>We </a:t>
            </a:r>
            <a:r>
              <a:rPr lang="en-US" sz="1000" dirty="0"/>
              <a:t>have all heard of wine tasting, but no one could be blamed for looking puzzled when faced with the idea of “job tasting”. EURES in Germany and the German Public Employment Service (PES) worked together to make this new idea a reality and with more than 500 000 website views and almost 2000 fans on Facebook, “Follow Me – The Job Of My Life” has proved a phenomenal success. </a:t>
            </a:r>
            <a:endParaRPr lang="en-US" sz="1000" dirty="0" smtClean="0"/>
          </a:p>
          <a:p>
            <a:r>
              <a:rPr lang="en-US" sz="1000" dirty="0"/>
              <a:t>“A lot of people are quite surprised that we did something so innovative, but it really helped to show that there are a lot of job options out there and that young people interested in working and living abroad can turn to us for support and advice,” notes Rachel </a:t>
            </a:r>
            <a:r>
              <a:rPr lang="en-US" sz="1000" dirty="0" err="1"/>
              <a:t>Heinick</a:t>
            </a:r>
            <a:r>
              <a:rPr lang="en-US" sz="1000" dirty="0"/>
              <a:t>, Marketing Specialist at the German PES.</a:t>
            </a:r>
          </a:p>
          <a:p>
            <a:r>
              <a:rPr lang="en-US" sz="1000" dirty="0"/>
              <a:t> </a:t>
            </a:r>
            <a:r>
              <a:rPr lang="en-US" sz="1000" dirty="0" smtClean="0"/>
              <a:t>The </a:t>
            </a:r>
            <a:r>
              <a:rPr lang="en-US" sz="1000" dirty="0"/>
              <a:t>action began in Germany as an Internet-based video competition, with young Germans competing for the chance to be sent around Europe to sample some of the most diverse jobs on offer through the EURES network. Entrants submitted videos showcasing their most unique talents and two lucky winners were eventually chosen to move forward in the competition.</a:t>
            </a:r>
          </a:p>
          <a:p>
            <a:r>
              <a:rPr lang="en-US" sz="1000" dirty="0"/>
              <a:t> </a:t>
            </a:r>
            <a:r>
              <a:rPr lang="en-US" sz="1000" dirty="0" err="1" smtClean="0"/>
              <a:t>Wlada</a:t>
            </a:r>
            <a:r>
              <a:rPr lang="en-US" sz="1000" dirty="0" smtClean="0"/>
              <a:t> </a:t>
            </a:r>
            <a:r>
              <a:rPr lang="en-US" sz="1000" dirty="0"/>
              <a:t>–  24 year old Berliner – and Julius – a 19 year old from Karlsruhe – were the two chosen to undertake the exhilarating five week odyssey across Europe. During that time they worked in various occupations from wedding planner, to fight choreographer, to island watchman, and even circus trainer. The destinations and jobs were chosen by means of a community vote, so even those watching from afar had a stake in the exciting events as they unfolded. “One week, we offered visitors to the website the chance to watch a video of </a:t>
            </a:r>
            <a:r>
              <a:rPr lang="en-US" sz="1000" dirty="0" err="1"/>
              <a:t>Wlada</a:t>
            </a:r>
            <a:r>
              <a:rPr lang="en-US" sz="1000" dirty="0"/>
              <a:t> and Julius working in a tattoo </a:t>
            </a:r>
            <a:r>
              <a:rPr lang="en-US" sz="1000" dirty="0" err="1"/>
              <a:t>parlour</a:t>
            </a:r>
            <a:r>
              <a:rPr lang="en-US" sz="1000" dirty="0"/>
              <a:t>, and they could subsequently vote on which of them had done the best tattooing,” adds Rachel.</a:t>
            </a:r>
          </a:p>
          <a:p>
            <a:r>
              <a:rPr lang="en-US" sz="1000" dirty="0"/>
              <a:t> </a:t>
            </a:r>
            <a:r>
              <a:rPr lang="en-US" sz="1000" dirty="0" smtClean="0"/>
              <a:t>Each </a:t>
            </a:r>
            <a:r>
              <a:rPr lang="en-US" sz="1000" dirty="0"/>
              <a:t>week a new video detailing </a:t>
            </a:r>
            <a:r>
              <a:rPr lang="en-US" sz="1000" dirty="0" err="1"/>
              <a:t>Wlada</a:t>
            </a:r>
            <a:r>
              <a:rPr lang="en-US" sz="1000" dirty="0"/>
              <a:t> and Julius’ progress was published on the website and various interactive quizzes, polls, and competitions allowed visitors following the two winners to continue to take part in the adventure. </a:t>
            </a:r>
          </a:p>
          <a:p>
            <a:endParaRPr lang="en-US" dirty="0"/>
          </a:p>
          <a:p>
            <a:endParaRPr lang="en-US" dirty="0"/>
          </a:p>
          <a:p>
            <a:endParaRPr lang="en-US" dirty="0"/>
          </a:p>
          <a:p>
            <a:pPr marL="266700" indent="-266700">
              <a:buFont typeface="Wingdings" pitchFamily="2" charset="2"/>
              <a:buChar char="§"/>
            </a:pPr>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810196" y="2376475"/>
            <a:ext cx="2682974" cy="4176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0693400" cy="7561263"/>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pic>
        <p:nvPicPr>
          <p:cNvPr id="9" name="Picture 8" descr="logo_white.wmf"/>
          <p:cNvPicPr>
            <a:picLocks noChangeAspect="1"/>
          </p:cNvPicPr>
          <p:nvPr/>
        </p:nvPicPr>
        <p:blipFill>
          <a:blip r:embed="rId2" cstate="print">
            <a:lum bright="100000" contrast="100000"/>
          </a:blip>
          <a:stretch>
            <a:fillRect/>
          </a:stretch>
        </p:blipFill>
        <p:spPr>
          <a:xfrm>
            <a:off x="8606860" y="6416840"/>
            <a:ext cx="1230878" cy="280115"/>
          </a:xfrm>
          <a:prstGeom prst="rect">
            <a:avLst/>
          </a:prstGeom>
        </p:spPr>
      </p:pic>
      <p:sp>
        <p:nvSpPr>
          <p:cNvPr id="10" name="TextBox 9"/>
          <p:cNvSpPr txBox="1"/>
          <p:nvPr/>
        </p:nvSpPr>
        <p:spPr>
          <a:xfrm>
            <a:off x="8623064" y="6227580"/>
            <a:ext cx="1214674" cy="138499"/>
          </a:xfrm>
          <a:prstGeom prst="rect">
            <a:avLst/>
          </a:prstGeom>
          <a:noFill/>
          <a:ln>
            <a:noFill/>
          </a:ln>
        </p:spPr>
        <p:txBody>
          <a:bodyPr wrap="square" lIns="0" tIns="0" rIns="0" bIns="0" rtlCol="0" anchor="ctr" anchorCtr="0">
            <a:spAutoFit/>
          </a:bodyPr>
          <a:lstStyle/>
          <a:p>
            <a:pPr algn="ctr">
              <a:spcAft>
                <a:spcPts val="0"/>
              </a:spcAft>
            </a:pPr>
            <a:r>
              <a:rPr lang="en-GB" dirty="0" smtClean="0">
                <a:solidFill>
                  <a:schemeClr val="bg1"/>
                </a:solidFill>
                <a:latin typeface="Calibri" pitchFamily="34" charset="0"/>
              </a:rPr>
              <a:t>Designed by</a:t>
            </a:r>
            <a:endParaRPr lang="en-GB" b="1" dirty="0" smtClean="0">
              <a:solidFill>
                <a:schemeClr val="bg1"/>
              </a:solidFill>
              <a:latin typeface="Calibri" pitchFamily="34" charset="0"/>
            </a:endParaRPr>
          </a:p>
        </p:txBody>
      </p:sp>
      <p:pic>
        <p:nvPicPr>
          <p:cNvPr id="7" name="Picture 21" descr="smalleureslogo"/>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9271136" y="5184787"/>
            <a:ext cx="858176" cy="792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9458" y="1232073"/>
            <a:ext cx="5916642" cy="369332"/>
          </a:xfrm>
        </p:spPr>
        <p:txBody>
          <a:bodyPr/>
          <a:lstStyle/>
          <a:p>
            <a:r>
              <a:rPr lang="en-GB" dirty="0" smtClean="0"/>
              <a:t>EURES at cross border level</a:t>
            </a:r>
            <a:endParaRPr lang="en-GB" dirty="0"/>
          </a:p>
        </p:txBody>
      </p:sp>
      <p:sp>
        <p:nvSpPr>
          <p:cNvPr id="11" name="Text Placeholder 10"/>
          <p:cNvSpPr>
            <a:spLocks noGrp="1"/>
          </p:cNvSpPr>
          <p:nvPr>
            <p:ph type="body" sz="quarter" idx="35"/>
          </p:nvPr>
        </p:nvSpPr>
        <p:spPr/>
        <p:txBody>
          <a:bodyPr/>
          <a:lstStyle/>
          <a:p>
            <a:r>
              <a:rPr lang="en-GB" dirty="0"/>
              <a:t>01. EURES: general information</a:t>
            </a:r>
          </a:p>
        </p:txBody>
      </p:sp>
      <p:sp>
        <p:nvSpPr>
          <p:cNvPr id="13" name="Text Placeholder 12"/>
          <p:cNvSpPr>
            <a:spLocks noGrp="1"/>
          </p:cNvSpPr>
          <p:nvPr>
            <p:ph type="body" sz="quarter" idx="38"/>
          </p:nvPr>
        </p:nvSpPr>
        <p:spPr/>
        <p:txBody>
          <a:bodyPr/>
          <a:lstStyle/>
          <a:p>
            <a:r>
              <a:rPr lang="en-US" sz="1000" dirty="0" smtClean="0"/>
              <a:t>There </a:t>
            </a:r>
            <a:r>
              <a:rPr lang="en-US" sz="1000" dirty="0"/>
              <a:t>are currently </a:t>
            </a:r>
            <a:r>
              <a:rPr lang="en-US" sz="1000" dirty="0" smtClean="0"/>
              <a:t>20 </a:t>
            </a:r>
            <a:r>
              <a:rPr lang="en-US" sz="1000" dirty="0"/>
              <a:t>EURES cross-border </a:t>
            </a:r>
            <a:r>
              <a:rPr lang="en-US" sz="1000" dirty="0" smtClean="0"/>
              <a:t>partnerships, set up by member countries, spread </a:t>
            </a:r>
            <a:r>
              <a:rPr lang="en-US" sz="1000" dirty="0"/>
              <a:t>geographically throughout Europe and involving more than 13 </a:t>
            </a:r>
            <a:r>
              <a:rPr lang="en-US" sz="1000" dirty="0" smtClean="0"/>
              <a:t>countries.</a:t>
            </a:r>
            <a:endParaRPr lang="en-US" sz="1000" dirty="0"/>
          </a:p>
          <a:p>
            <a:endParaRPr lang="en-US" sz="1000" dirty="0" smtClean="0"/>
          </a:p>
          <a:p>
            <a:r>
              <a:rPr lang="en-US" sz="1000" dirty="0" smtClean="0"/>
              <a:t>Aiming </a:t>
            </a:r>
            <a:r>
              <a:rPr lang="en-US" sz="1000" dirty="0"/>
              <a:t>to meet the need for information and coordination connected with labour mobility in the border regions, these partnerships bring together public employment and vocational training services, employers and trades union organisations, local authorities and other institutions dealing with employment and vocational </a:t>
            </a:r>
            <a:r>
              <a:rPr lang="en-US" sz="1000" dirty="0" smtClean="0"/>
              <a:t>training.</a:t>
            </a:r>
            <a:endParaRPr lang="en-US" sz="1000" dirty="0"/>
          </a:p>
          <a:p>
            <a:endParaRPr lang="en-US" sz="1000" dirty="0"/>
          </a:p>
          <a:p>
            <a:r>
              <a:rPr lang="en-US" sz="1000" dirty="0"/>
              <a:t>EURES cross-border partnerships serve as </a:t>
            </a:r>
            <a:r>
              <a:rPr lang="en-US" sz="1000" dirty="0" smtClean="0"/>
              <a:t>points </a:t>
            </a:r>
            <a:r>
              <a:rPr lang="en-US" sz="1000" dirty="0"/>
              <a:t>of contact among employment administrations, both regional and national, and the social </a:t>
            </a:r>
            <a:r>
              <a:rPr lang="en-US" sz="1000" dirty="0" smtClean="0"/>
              <a:t>partners.</a:t>
            </a:r>
            <a:endParaRPr lang="en-US" sz="1000" dirty="0"/>
          </a:p>
          <a:p>
            <a:r>
              <a:rPr lang="en-US" sz="1000" dirty="0"/>
              <a:t>They </a:t>
            </a:r>
            <a:r>
              <a:rPr lang="en-US" sz="1000" dirty="0" smtClean="0"/>
              <a:t>also monitor the situation in  </a:t>
            </a:r>
            <a:r>
              <a:rPr lang="en-US" sz="1000" dirty="0"/>
              <a:t>these cross-border employment </a:t>
            </a:r>
            <a:r>
              <a:rPr lang="en-US" sz="1000" dirty="0" smtClean="0"/>
              <a:t>areas.</a:t>
            </a:r>
            <a:endParaRPr lang="en-US" sz="1000" dirty="0"/>
          </a:p>
        </p:txBody>
      </p:sp>
      <p:pic>
        <p:nvPicPr>
          <p:cNvPr id="7" name="Picture 6" descr="http://ec.europa.eu/eures/docs/images/photos/crossbordermap.gif"/>
          <p:cNvPicPr/>
          <p:nvPr/>
        </p:nvPicPr>
        <p:blipFill>
          <a:blip r:embed="rId2" cstate="print"/>
          <a:srcRect/>
          <a:stretch>
            <a:fillRect/>
          </a:stretch>
        </p:blipFill>
        <p:spPr bwMode="auto">
          <a:xfrm>
            <a:off x="5166680" y="4392699"/>
            <a:ext cx="3240360" cy="208823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218" name="Picture 2"/>
          <p:cNvPicPr>
            <a:picLocks noChangeAspect="1" noChangeArrowheads="1"/>
          </p:cNvPicPr>
          <p:nvPr/>
        </p:nvPicPr>
        <p:blipFill>
          <a:blip r:embed="rId3" cstate="print"/>
          <a:srcRect/>
          <a:stretch>
            <a:fillRect/>
          </a:stretch>
        </p:blipFill>
        <p:spPr bwMode="auto">
          <a:xfrm>
            <a:off x="918208" y="2340471"/>
            <a:ext cx="2682973" cy="41404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1"/>
            <a:ext cx="10693400" cy="7561262"/>
          </a:xfrm>
          <a:prstGeom prst="rect">
            <a:avLst/>
          </a:prstGeom>
          <a:noFill/>
          <a:ln w="9525">
            <a:noFill/>
            <a:miter lim="800000"/>
            <a:headEnd/>
            <a:tailEnd/>
          </a:ln>
          <a:effectLst/>
        </p:spPr>
      </p:pic>
      <p:sp>
        <p:nvSpPr>
          <p:cNvPr id="3" name="Rectangle 2"/>
          <p:cNvSpPr/>
          <p:nvPr/>
        </p:nvSpPr>
        <p:spPr bwMode="auto">
          <a:xfrm>
            <a:off x="0" y="0"/>
            <a:ext cx="10693400" cy="2306638"/>
          </a:xfrm>
          <a:prstGeom prst="rect">
            <a:avLst/>
          </a:prstGeom>
          <a:solidFill>
            <a:schemeClr val="tx2"/>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6" name="TextBox 5"/>
          <p:cNvSpPr txBox="1"/>
          <p:nvPr/>
        </p:nvSpPr>
        <p:spPr>
          <a:xfrm>
            <a:off x="857250" y="935769"/>
            <a:ext cx="3381375" cy="738664"/>
          </a:xfrm>
          <a:prstGeom prst="rect">
            <a:avLst/>
          </a:prstGeom>
          <a:noFill/>
        </p:spPr>
        <p:txBody>
          <a:bodyPr wrap="square" lIns="0" tIns="0" rIns="0" bIns="0" rtlCol="0">
            <a:spAutoFit/>
          </a:bodyPr>
          <a:lstStyle/>
          <a:p>
            <a:pPr>
              <a:spcAft>
                <a:spcPts val="0"/>
              </a:spcAft>
            </a:pPr>
            <a:r>
              <a:rPr lang="it-IT" sz="4800" dirty="0" smtClean="0">
                <a:solidFill>
                  <a:schemeClr val="accent2"/>
                </a:solidFill>
                <a:latin typeface="Calibri" pitchFamily="34" charset="0"/>
              </a:rPr>
              <a:t>02.</a:t>
            </a:r>
            <a:endParaRPr lang="it-IT" sz="1600" dirty="0" smtClean="0">
              <a:solidFill>
                <a:schemeClr val="accent2"/>
              </a:solidFill>
              <a:latin typeface="Calibri" pitchFamily="34" charset="0"/>
            </a:endParaRPr>
          </a:p>
        </p:txBody>
      </p:sp>
      <p:sp>
        <p:nvSpPr>
          <p:cNvPr id="7" name="TextBox 6"/>
          <p:cNvSpPr txBox="1"/>
          <p:nvPr/>
        </p:nvSpPr>
        <p:spPr>
          <a:xfrm>
            <a:off x="857250" y="1584387"/>
            <a:ext cx="3381375" cy="461665"/>
          </a:xfrm>
          <a:prstGeom prst="rect">
            <a:avLst/>
          </a:prstGeom>
          <a:noFill/>
        </p:spPr>
        <p:txBody>
          <a:bodyPr wrap="square" lIns="0" tIns="0" rIns="0" bIns="0" rtlCol="0">
            <a:spAutoFit/>
          </a:bodyPr>
          <a:lstStyle/>
          <a:p>
            <a:pPr>
              <a:spcAft>
                <a:spcPts val="0"/>
              </a:spcAft>
            </a:pPr>
            <a:r>
              <a:rPr lang="it-IT" sz="3000" dirty="0" smtClean="0">
                <a:solidFill>
                  <a:schemeClr val="bg1"/>
                </a:solidFill>
                <a:latin typeface="Calibri" pitchFamily="34" charset="0"/>
              </a:rPr>
              <a:t>EURES 2020</a:t>
            </a:r>
          </a:p>
        </p:txBody>
      </p:sp>
      <p:sp>
        <p:nvSpPr>
          <p:cNvPr id="10" name="Rectangle 9"/>
          <p:cNvSpPr/>
          <p:nvPr/>
        </p:nvSpPr>
        <p:spPr bwMode="auto">
          <a:xfrm>
            <a:off x="0" y="5254625"/>
            <a:ext cx="10693400" cy="2306638"/>
          </a:xfrm>
          <a:prstGeom prst="rect">
            <a:avLst/>
          </a:prstGeom>
          <a:solidFill>
            <a:srgbClr val="B4B4B4"/>
          </a:solidFill>
          <a:ln w="12700" cap="flat" cmpd="sng" algn="ctr">
            <a:noFill/>
            <a:prstDash val="solid"/>
            <a:round/>
            <a:headEnd type="none" w="med" len="med"/>
            <a:tailEnd type="none" w="med" len="med"/>
          </a:ln>
          <a:effectLst/>
        </p:spPr>
        <p:txBody>
          <a:bodyPr vert="horz" wrap="square" lIns="72000" tIns="72000" rIns="36000" bIns="36000" numCol="1" rtlCol="0" anchor="t" anchorCtr="0" compatLnSpc="1">
            <a:prstTxWarp prst="textNoShape">
              <a:avLst/>
            </a:prstTxWarp>
            <a:noAutofit/>
          </a:bodyPr>
          <a:lstStyle/>
          <a:p>
            <a: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pPr>
            <a:endParaRPr kumimoji="0" lang="it-IT" sz="900" b="0" i="0" u="none" strike="noStrike" cap="none" normalizeH="0" baseline="0" smtClean="0">
              <a:ln>
                <a:noFill/>
              </a:ln>
              <a:solidFill>
                <a:schemeClr val="tx1"/>
              </a:solidFill>
              <a:effectLst/>
              <a:latin typeface="EYInterstate Light" pitchFamily="2" charset="0"/>
            </a:endParaRPr>
          </a:p>
        </p:txBody>
      </p:sp>
      <p:sp>
        <p:nvSpPr>
          <p:cNvPr id="8" name="TextBox 7"/>
          <p:cNvSpPr txBox="1"/>
          <p:nvPr/>
        </p:nvSpPr>
        <p:spPr>
          <a:xfrm>
            <a:off x="857250" y="5256795"/>
            <a:ext cx="2827338" cy="1209901"/>
          </a:xfrm>
          <a:prstGeom prst="rect">
            <a:avLst/>
          </a:prstGeom>
          <a:noFill/>
        </p:spPr>
        <p:txBody>
          <a:bodyPr wrap="square" lIns="0" tIns="360000" rIns="0" bIns="0" rtlCol="0">
            <a:spAutoFit/>
          </a:bodyPr>
          <a:lstStyle/>
          <a:p>
            <a:pPr>
              <a:spcAft>
                <a:spcPts val="0"/>
              </a:spcAft>
            </a:pPr>
            <a:r>
              <a:rPr lang="en-US" sz="1100" b="1" i="1" dirty="0" smtClean="0">
                <a:solidFill>
                  <a:schemeClr val="bg1"/>
                </a:solidFill>
                <a:latin typeface="Calibri" pitchFamily="34" charset="0"/>
              </a:rPr>
              <a:t>The original purpose of EURES when set up in 1993 was to give actual access to the freedom of movement of workers by making European labour markets open and accessible to all.</a:t>
            </a:r>
          </a:p>
          <a:p>
            <a:pPr>
              <a:spcAft>
                <a:spcPts val="0"/>
              </a:spcAft>
            </a:pPr>
            <a:endParaRPr lang="it-IT" sz="1100" b="1" i="1" dirty="0" smtClean="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it-IT" dirty="0" smtClean="0"/>
              <a:t>02. EURES 2020</a:t>
            </a:r>
          </a:p>
          <a:p>
            <a:endParaRPr lang="it-IT" dirty="0"/>
          </a:p>
        </p:txBody>
      </p:sp>
      <p:sp>
        <p:nvSpPr>
          <p:cNvPr id="11" name="Title 10"/>
          <p:cNvSpPr>
            <a:spLocks noGrp="1"/>
          </p:cNvSpPr>
          <p:nvPr>
            <p:ph type="title"/>
          </p:nvPr>
        </p:nvSpPr>
        <p:spPr/>
        <p:txBody>
          <a:bodyPr/>
          <a:lstStyle/>
          <a:p>
            <a:r>
              <a:rPr lang="en-GB" dirty="0" smtClean="0"/>
              <a:t>EURES Reform</a:t>
            </a:r>
            <a:endParaRPr lang="en-GB" dirty="0"/>
          </a:p>
        </p:txBody>
      </p:sp>
      <p:sp>
        <p:nvSpPr>
          <p:cNvPr id="8" name="Text Placeholder 12"/>
          <p:cNvSpPr>
            <a:spLocks noGrp="1"/>
          </p:cNvSpPr>
          <p:nvPr>
            <p:ph type="body" sz="quarter" idx="39"/>
          </p:nvPr>
        </p:nvSpPr>
        <p:spPr/>
        <p:txBody>
          <a:bodyPr/>
          <a:lstStyle/>
          <a:p>
            <a:pPr algn="just"/>
            <a:r>
              <a:rPr lang="en-GB" sz="1400" dirty="0" smtClean="0">
                <a:solidFill>
                  <a:schemeClr val="bg2"/>
                </a:solidFill>
              </a:rPr>
              <a:t>Objectives</a:t>
            </a:r>
            <a:endParaRPr lang="en-GB" sz="1400" dirty="0">
              <a:solidFill>
                <a:schemeClr val="bg2"/>
              </a:solidFill>
            </a:endParaRPr>
          </a:p>
          <a:p>
            <a:pPr algn="just"/>
            <a:endParaRPr lang="en-US" dirty="0" smtClean="0"/>
          </a:p>
          <a:p>
            <a:pPr algn="just"/>
            <a:r>
              <a:rPr lang="en-US" sz="1000" dirty="0" smtClean="0"/>
              <a:t>So far the objectives have focused on information </a:t>
            </a:r>
            <a:r>
              <a:rPr lang="en-US" sz="1000" dirty="0"/>
              <a:t>and virtual transparency of labour markets through the "clearance of vacancies and application for employment" as stipulated in Chapter II of Regulation (EU) 492/2011 (recent codification of Council Regulation 1612/68). </a:t>
            </a:r>
            <a:endParaRPr lang="en-US" sz="1000" dirty="0" smtClean="0"/>
          </a:p>
          <a:p>
            <a:endParaRPr lang="en-US" sz="1000" dirty="0"/>
          </a:p>
          <a:p>
            <a:pPr algn="just"/>
            <a:r>
              <a:rPr lang="en-US" sz="1000" dirty="0"/>
              <a:t>T</a:t>
            </a:r>
            <a:r>
              <a:rPr lang="en-US" sz="1000" dirty="0" smtClean="0"/>
              <a:t>he </a:t>
            </a:r>
            <a:r>
              <a:rPr lang="en-US" sz="1000" dirty="0"/>
              <a:t>Commission decision (2003/8/EC) Art. 2 </a:t>
            </a:r>
            <a:r>
              <a:rPr lang="en-US" sz="1000" dirty="0" smtClean="0"/>
              <a:t>set the following objectives:</a:t>
            </a:r>
          </a:p>
          <a:p>
            <a:pPr marL="180975" indent="-180975" algn="just">
              <a:spcBef>
                <a:spcPts val="600"/>
              </a:spcBef>
              <a:spcAft>
                <a:spcPts val="600"/>
              </a:spcAft>
              <a:buFont typeface="Wingdings" pitchFamily="2" charset="2"/>
              <a:buChar char=""/>
            </a:pPr>
            <a:r>
              <a:rPr lang="en-US" sz="1000" dirty="0" smtClean="0"/>
              <a:t>the </a:t>
            </a:r>
            <a:r>
              <a:rPr lang="en-US" sz="1000" dirty="0"/>
              <a:t>development of European labour markets open and accessible for </a:t>
            </a:r>
            <a:r>
              <a:rPr lang="en-US" sz="1000" dirty="0" smtClean="0"/>
              <a:t>all;</a:t>
            </a:r>
          </a:p>
          <a:p>
            <a:pPr marL="180975" indent="-180975" algn="just">
              <a:spcBef>
                <a:spcPts val="600"/>
              </a:spcBef>
              <a:spcAft>
                <a:spcPts val="600"/>
              </a:spcAft>
              <a:buFont typeface="Wingdings" pitchFamily="2" charset="2"/>
              <a:buChar char=""/>
            </a:pPr>
            <a:r>
              <a:rPr lang="en-US" sz="1000" dirty="0" smtClean="0"/>
              <a:t>the </a:t>
            </a:r>
            <a:r>
              <a:rPr lang="en-US" sz="1000" dirty="0"/>
              <a:t>transnational, interregional and cross-border exchange of vacancies and job </a:t>
            </a:r>
            <a:r>
              <a:rPr lang="en-US" sz="1000" dirty="0" smtClean="0"/>
              <a:t>applications;</a:t>
            </a:r>
          </a:p>
          <a:p>
            <a:pPr marL="180975" indent="-180975" algn="just">
              <a:spcBef>
                <a:spcPts val="600"/>
              </a:spcBef>
              <a:spcAft>
                <a:spcPts val="600"/>
              </a:spcAft>
              <a:buFont typeface="Wingdings" pitchFamily="2" charset="2"/>
              <a:buChar char=""/>
            </a:pPr>
            <a:r>
              <a:rPr lang="en-US" sz="1000" dirty="0" smtClean="0"/>
              <a:t>transparency </a:t>
            </a:r>
            <a:r>
              <a:rPr lang="en-US" sz="1000" dirty="0"/>
              <a:t>and information exchange on the European labour markets, including  living conditions and the opportunities for acquisition of </a:t>
            </a:r>
            <a:r>
              <a:rPr lang="en-US" sz="1000" dirty="0" smtClean="0"/>
              <a:t>skills;</a:t>
            </a:r>
          </a:p>
          <a:p>
            <a:pPr marL="180975" indent="-180975" algn="just">
              <a:spcBef>
                <a:spcPts val="600"/>
              </a:spcBef>
              <a:spcAft>
                <a:spcPts val="600"/>
              </a:spcAft>
              <a:buFont typeface="Wingdings" pitchFamily="2" charset="2"/>
              <a:buChar char=""/>
            </a:pPr>
            <a:r>
              <a:rPr lang="en-US" sz="1000" dirty="0" smtClean="0"/>
              <a:t>the </a:t>
            </a:r>
            <a:r>
              <a:rPr lang="en-US" sz="1000" dirty="0"/>
              <a:t>development of methodologies and indicators for this purpose.</a:t>
            </a:r>
          </a:p>
          <a:p>
            <a:pPr marL="265113" indent="-265113"/>
            <a:endParaRPr lang="en-US" sz="800" dirty="0" smtClean="0"/>
          </a:p>
          <a:p>
            <a:endParaRPr lang="en-GB" dirty="0"/>
          </a:p>
        </p:txBody>
      </p:sp>
      <p:sp>
        <p:nvSpPr>
          <p:cNvPr id="7" name="Text Placeholder 11"/>
          <p:cNvSpPr>
            <a:spLocks noGrp="1"/>
          </p:cNvSpPr>
          <p:nvPr>
            <p:ph type="body" sz="quarter" idx="40"/>
          </p:nvPr>
        </p:nvSpPr>
        <p:spPr>
          <a:xfrm>
            <a:off x="7011988" y="2305050"/>
            <a:ext cx="2825750" cy="4341813"/>
          </a:xfrm>
        </p:spPr>
        <p:txBody>
          <a:bodyPr/>
          <a:lstStyle/>
          <a:p>
            <a:r>
              <a:rPr lang="en-GB" sz="1400" dirty="0" smtClean="0">
                <a:solidFill>
                  <a:schemeClr val="bg2"/>
                </a:solidFill>
              </a:rPr>
              <a:t>Why the reform is needed</a:t>
            </a:r>
          </a:p>
          <a:p>
            <a:pPr algn="just"/>
            <a:endParaRPr lang="en-GB" dirty="0" smtClean="0"/>
          </a:p>
          <a:p>
            <a:pPr algn="just"/>
            <a:r>
              <a:rPr lang="en-GB" sz="1000" dirty="0" smtClean="0"/>
              <a:t>Limited </a:t>
            </a:r>
            <a:r>
              <a:rPr lang="en-GB" sz="1000" dirty="0"/>
              <a:t>geographic mobility has been identified in the 2012 Annual Growth Survey as one of the reasons for the structural mismatch between the supply and demand for labour, hence hindering recovery and long-term growth.</a:t>
            </a:r>
          </a:p>
          <a:p>
            <a:pPr algn="just"/>
            <a:r>
              <a:rPr lang="en-GB" sz="1000" dirty="0"/>
              <a:t>Significant numbers of unfilled vacancies in high growth areas coexist with high unemployment in other parts of Europe and unacceptable levels of unemployment among young people, the very people who have a high propensity for circular mobility. </a:t>
            </a:r>
          </a:p>
          <a:p>
            <a:pPr algn="just"/>
            <a:r>
              <a:rPr lang="en-GB" sz="1000" dirty="0"/>
              <a:t>Labour mobility and in particular geographical intra-EU labour mobility can be a powerful and relatively cheap adjustment mechanism to address these imbalances. </a:t>
            </a:r>
          </a:p>
          <a:p>
            <a:pPr algn="just"/>
            <a:r>
              <a:rPr lang="en-GB" sz="1000" dirty="0"/>
              <a:t>Against this background, EURES will be transformed into a demand-driven and result oriented placement/recruitment tool in order </a:t>
            </a:r>
            <a:r>
              <a:rPr lang="en-GB" sz="1000" dirty="0"/>
              <a:t>to contribute </a:t>
            </a:r>
            <a:r>
              <a:rPr lang="en-GB" sz="1000" dirty="0"/>
              <a:t>more effectively </a:t>
            </a:r>
            <a:r>
              <a:rPr lang="en-GB" sz="1000" dirty="0" smtClean="0"/>
              <a:t>to </a:t>
            </a:r>
            <a:r>
              <a:rPr lang="en-GB" sz="1000" dirty="0"/>
              <a:t>the 75% employment target of the Europe 2020 strategy</a:t>
            </a:r>
            <a:r>
              <a:rPr lang="en-GB" sz="1000" dirty="0">
                <a:solidFill>
                  <a:schemeClr val="tx1"/>
                </a:solidFill>
              </a:rPr>
              <a:t>. </a:t>
            </a:r>
            <a:endParaRPr lang="en-GB" sz="1000" dirty="0" smtClean="0">
              <a:solidFill>
                <a:schemeClr val="tx1"/>
              </a:solidFill>
            </a:endParaRPr>
          </a:p>
          <a:p>
            <a:pPr algn="just"/>
            <a:r>
              <a:rPr lang="en-US" sz="1000" dirty="0"/>
              <a:t>It should </a:t>
            </a:r>
            <a:r>
              <a:rPr lang="en-US" sz="1000" dirty="0" smtClean="0"/>
              <a:t>lead </a:t>
            </a:r>
            <a:r>
              <a:rPr lang="en-US" sz="1000" dirty="0"/>
              <a:t>to more intra-EU mobility and a better matching between the supply and demand of </a:t>
            </a:r>
            <a:r>
              <a:rPr lang="en-US" sz="1000" dirty="0" smtClean="0"/>
              <a:t>labour, </a:t>
            </a:r>
            <a:r>
              <a:rPr lang="en-US" sz="1000" dirty="0"/>
              <a:t>thus contributing to employment recovery and long-term growth.</a:t>
            </a:r>
          </a:p>
          <a:p>
            <a:pPr algn="just"/>
            <a:endParaRPr lang="en-GB" sz="1000" dirty="0">
              <a:solidFill>
                <a:schemeClr val="tx1"/>
              </a:solidFill>
            </a:endParaRPr>
          </a:p>
          <a:p>
            <a:endParaRPr lang="en-US" sz="1000" dirty="0">
              <a:solidFill>
                <a:srgbClr val="FF0000"/>
              </a:solidFill>
            </a:endParaRPr>
          </a:p>
        </p:txBody>
      </p:sp>
      <p:pic>
        <p:nvPicPr>
          <p:cNvPr id="7170" name="Picture 2"/>
          <p:cNvPicPr>
            <a:picLocks noChangeAspect="1" noChangeArrowheads="1"/>
          </p:cNvPicPr>
          <p:nvPr/>
        </p:nvPicPr>
        <p:blipFill>
          <a:blip r:embed="rId2" cstate="print"/>
          <a:srcRect/>
          <a:stretch>
            <a:fillRect/>
          </a:stretch>
        </p:blipFill>
        <p:spPr bwMode="auto">
          <a:xfrm>
            <a:off x="810196" y="2376475"/>
            <a:ext cx="2736304" cy="4176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it-IT" dirty="0" smtClean="0"/>
              <a:t>02. EURES 2020</a:t>
            </a:r>
          </a:p>
          <a:p>
            <a:endParaRPr lang="it-IT" dirty="0"/>
          </a:p>
        </p:txBody>
      </p:sp>
      <p:sp>
        <p:nvSpPr>
          <p:cNvPr id="11" name="Title 10"/>
          <p:cNvSpPr>
            <a:spLocks noGrp="1"/>
          </p:cNvSpPr>
          <p:nvPr>
            <p:ph type="title"/>
          </p:nvPr>
        </p:nvSpPr>
        <p:spPr/>
        <p:txBody>
          <a:bodyPr/>
          <a:lstStyle/>
          <a:p>
            <a:r>
              <a:rPr lang="en-GB" dirty="0" smtClean="0"/>
              <a:t>EURES Reform: legal framework</a:t>
            </a:r>
            <a:endParaRPr lang="en-GB" dirty="0"/>
          </a:p>
        </p:txBody>
      </p:sp>
      <p:sp>
        <p:nvSpPr>
          <p:cNvPr id="7" name="Text Placeholder 11"/>
          <p:cNvSpPr>
            <a:spLocks noGrp="1"/>
          </p:cNvSpPr>
          <p:nvPr>
            <p:ph type="body" sz="quarter" idx="40"/>
          </p:nvPr>
        </p:nvSpPr>
        <p:spPr>
          <a:xfrm>
            <a:off x="3834532" y="2268463"/>
            <a:ext cx="2825750" cy="4341813"/>
          </a:xfrm>
        </p:spPr>
        <p:txBody>
          <a:bodyPr/>
          <a:lstStyle/>
          <a:p>
            <a:r>
              <a:rPr lang="en-US" sz="1400" dirty="0"/>
              <a:t>Legal </a:t>
            </a:r>
            <a:r>
              <a:rPr lang="en-US" sz="1400" dirty="0" smtClean="0"/>
              <a:t>basis</a:t>
            </a:r>
          </a:p>
          <a:p>
            <a:endParaRPr lang="en-US" sz="1400" dirty="0"/>
          </a:p>
          <a:p>
            <a:pPr algn="just"/>
            <a:r>
              <a:rPr lang="en-US" sz="1000" dirty="0"/>
              <a:t>The legal basis of EURES is based on the fundamental right for freedom of movement of workers:</a:t>
            </a:r>
          </a:p>
          <a:p>
            <a:pPr marL="180975" indent="-180975" algn="just">
              <a:buFont typeface="Wingdings" pitchFamily="2" charset="2"/>
              <a:buChar char=""/>
            </a:pPr>
            <a:r>
              <a:rPr lang="en-US" sz="1000" dirty="0"/>
              <a:t>Article 46 TFEU (free movement) by ensuring close cooperation between national employment services .</a:t>
            </a:r>
          </a:p>
          <a:p>
            <a:pPr marL="180975" indent="-180975" algn="just">
              <a:buFont typeface="Wingdings" pitchFamily="2" charset="2"/>
              <a:buChar char=""/>
            </a:pPr>
            <a:r>
              <a:rPr lang="en-US" sz="1000" dirty="0"/>
              <a:t>Council Regulation (EEC) 1612/68 on freedom of movement of workers within the Community, now codified regulation 492/2011 of 5 April 2011 (qualified majority and co-decision) - part II mechanisms for vacancies clearance and exchange of applications which already underwent a major reform in 1992. It lays down the obligation for the Member States to exchange vacancies and applications for employment which have not been satisfied at national level. </a:t>
            </a:r>
          </a:p>
          <a:p>
            <a:pPr marL="180975" indent="-180975" algn="just">
              <a:buFont typeface="Wingdings" pitchFamily="2" charset="2"/>
              <a:buChar char=""/>
            </a:pPr>
            <a:r>
              <a:rPr lang="en-US" sz="1000" dirty="0"/>
              <a:t>Commission Decision 2003/8/EC of 22 December 2002 which implements Council Regulation 1612/68 as regards the clearance of vacancies and applications for employment, thus defining the EURES network, objectives, composition and governance</a:t>
            </a:r>
          </a:p>
        </p:txBody>
      </p:sp>
      <p:pic>
        <p:nvPicPr>
          <p:cNvPr id="3074" name="Picture 2"/>
          <p:cNvPicPr>
            <a:picLocks noChangeAspect="1" noChangeArrowheads="1"/>
          </p:cNvPicPr>
          <p:nvPr/>
        </p:nvPicPr>
        <p:blipFill>
          <a:blip r:embed="rId2" cstate="print"/>
          <a:srcRect/>
          <a:stretch>
            <a:fillRect/>
          </a:stretch>
        </p:blipFill>
        <p:spPr bwMode="auto">
          <a:xfrm>
            <a:off x="882204" y="2376475"/>
            <a:ext cx="2628292" cy="4212467"/>
          </a:xfrm>
          <a:prstGeom prst="rect">
            <a:avLst/>
          </a:prstGeom>
          <a:noFill/>
          <a:ln w="9525">
            <a:noFill/>
            <a:miter lim="800000"/>
            <a:headEnd/>
            <a:tailEnd/>
          </a:ln>
          <a:effectLst/>
        </p:spPr>
      </p:pic>
      <p:sp>
        <p:nvSpPr>
          <p:cNvPr id="10" name="Text Placeholder 12"/>
          <p:cNvSpPr txBox="1">
            <a:spLocks/>
          </p:cNvSpPr>
          <p:nvPr/>
        </p:nvSpPr>
        <p:spPr>
          <a:xfrm>
            <a:off x="7146900" y="2245931"/>
            <a:ext cx="2736304" cy="4343011"/>
          </a:xfrm>
          <a:prstGeom prst="rect">
            <a:avLst/>
          </a:prstGeom>
        </p:spPr>
        <p:txBody>
          <a:bodyPr lIns="0" tIns="0" rIns="0" bIns="0">
            <a:noAutofit/>
          </a:bodyPr>
          <a:lstStyle>
            <a:lvl1pPr marL="0" indent="0" algn="l" defTabSz="1042988" rtl="0" eaLnBrk="0" fontAlgn="base" hangingPunct="0">
              <a:spcBef>
                <a:spcPct val="0"/>
              </a:spcBef>
              <a:spcAft>
                <a:spcPts val="425"/>
              </a:spcAft>
              <a:buClr>
                <a:schemeClr val="accent2"/>
              </a:buClr>
              <a:buFont typeface="Arial" charset="0"/>
              <a:defRPr lang="de-DE" sz="900" dirty="0" smtClean="0">
                <a:solidFill>
                  <a:srgbClr val="808080"/>
                </a:solidFill>
                <a:latin typeface="Calibri" pitchFamily="34" charset="0"/>
                <a:ea typeface="+mn-ea"/>
                <a:cs typeface="+mn-cs"/>
              </a:defRPr>
            </a:lvl1pPr>
            <a:lvl2pPr marL="0" indent="0" algn="l" defTabSz="1042988" rtl="0" eaLnBrk="0" fontAlgn="base" hangingPunct="0">
              <a:spcBef>
                <a:spcPct val="0"/>
              </a:spcBef>
              <a:spcAft>
                <a:spcPts val="425"/>
              </a:spcAft>
              <a:buClr>
                <a:srgbClr val="FFE600"/>
              </a:buClr>
              <a:buSzPct val="80000"/>
              <a:buFont typeface="Arial" charset="0"/>
              <a:buNone/>
              <a:defRPr lang="en-US" sz="900" b="1">
                <a:solidFill>
                  <a:srgbClr val="808080"/>
                </a:solidFill>
                <a:latin typeface="Calibri" pitchFamily="34" charset="0"/>
                <a:ea typeface="+mn-ea"/>
                <a:cs typeface="+mn-cs"/>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marL="171450" indent="-166688" algn="l" defTabSz="1042988" rtl="0" eaLnBrk="0" fontAlgn="base" hangingPunct="0">
              <a:spcBef>
                <a:spcPct val="0"/>
              </a:spcBef>
              <a:spcAft>
                <a:spcPts val="425"/>
              </a:spcAft>
              <a:buClr>
                <a:srgbClr val="1ADE00"/>
              </a:buClr>
              <a:buSzPct val="100000"/>
              <a:buFont typeface="Wingdings" pitchFamily="2" charset="2"/>
              <a:buChar char=""/>
              <a:defRPr lang="en-US" sz="900">
                <a:solidFill>
                  <a:srgbClr val="808080"/>
                </a:solidFill>
                <a:latin typeface="Calibri" pitchFamily="34" charset="0"/>
                <a:ea typeface="+mn-ea"/>
                <a:cs typeface="+mn-cs"/>
              </a:defRPr>
            </a:lvl4pPr>
            <a:lvl5pPr marL="338138" indent="-157163" algn="l" defTabSz="1042988" rtl="0" eaLnBrk="0" fontAlgn="base" hangingPunct="0">
              <a:spcBef>
                <a:spcPct val="0"/>
              </a:spcBef>
              <a:spcAft>
                <a:spcPts val="425"/>
              </a:spcAft>
              <a:buClr>
                <a:schemeClr val="bg1">
                  <a:lumMod val="85000"/>
                </a:schemeClr>
              </a:buClr>
              <a:buSzPct val="100000"/>
              <a:buFont typeface="Wingdings" pitchFamily="2" charset="2"/>
              <a:buChar char=""/>
              <a:defRPr lang="en-US" sz="900">
                <a:solidFill>
                  <a:srgbClr val="808080"/>
                </a:solidFill>
                <a:latin typeface="Calibri" pitchFamily="34" charset="0"/>
                <a:ea typeface="+mn-ea"/>
                <a:cs typeface="+mn-cs"/>
              </a:defRPr>
            </a:lvl5pPr>
            <a:lvl6pPr marL="13525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6pPr>
            <a:lvl7pPr marL="18097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7pPr>
            <a:lvl8pPr marL="22669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8pPr>
            <a:lvl9pPr marL="27241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9pPr>
          </a:lstStyle>
          <a:p>
            <a:r>
              <a:rPr lang="en-US" sz="1400" dirty="0" smtClean="0"/>
              <a:t>New legal set-up</a:t>
            </a:r>
          </a:p>
          <a:p>
            <a:endParaRPr lang="en-GB" sz="1400" dirty="0" smtClean="0"/>
          </a:p>
          <a:p>
            <a:pPr algn="just"/>
            <a:r>
              <a:rPr lang="en-GB" sz="1000" dirty="0" smtClean="0"/>
              <a:t>Under the next multi financial framework (2014-2020) the Commission proposes to enhance the delivery of EURES by:</a:t>
            </a:r>
          </a:p>
          <a:p>
            <a:pPr marL="228600" indent="-228600" algn="just">
              <a:buClrTx/>
              <a:buFont typeface="+mj-lt"/>
              <a:buAutoNum type="alphaLcParenR"/>
            </a:pPr>
            <a:r>
              <a:rPr lang="en-GB" sz="1000" dirty="0" smtClean="0"/>
              <a:t>introducing the option for funding of national and cross border activities of EURES in the new European Social Fund,</a:t>
            </a:r>
          </a:p>
          <a:p>
            <a:pPr marL="228600" indent="-228600" algn="just">
              <a:buClrTx/>
              <a:buFont typeface="+mj-lt"/>
              <a:buAutoNum type="alphaLcParenR"/>
            </a:pPr>
            <a:r>
              <a:rPr lang="en-GB" sz="1000" dirty="0" smtClean="0"/>
              <a:t>supporting the EURES EU level and horizontal activities, such as training and the portal under the new Programme for Social Change and Innovation (PSCI),</a:t>
            </a:r>
          </a:p>
          <a:p>
            <a:pPr marL="228600" indent="-228600" algn="just">
              <a:buClrTx/>
              <a:buFont typeface="+mj-lt"/>
              <a:buAutoNum type="alphaLcParenR"/>
            </a:pPr>
            <a:r>
              <a:rPr lang="en-GB" sz="1000" dirty="0" smtClean="0"/>
              <a:t>improving its governance and mechanisms for matching between jobseekers and jobs across borders through a revision of the Commission Decision 2003/8/EC, implementing Regulation 492/2011. </a:t>
            </a:r>
          </a:p>
          <a:p>
            <a:pPr algn="just"/>
            <a:r>
              <a:rPr lang="en-US" sz="1000" dirty="0" smtClean="0"/>
              <a:t>In April 2012 the Commission published a staff working document entitled "Reforming EURES to meet the goals of Europe 2020" as part of the Employment Package "Towards a Job-Rich recovery".</a:t>
            </a:r>
          </a:p>
          <a:p>
            <a:pPr algn="just"/>
            <a:r>
              <a:rPr lang="en-US" sz="1000" dirty="0"/>
              <a:t>New rules apply as of 1.1.2014</a:t>
            </a:r>
            <a:endParaRPr lang="en-GB" sz="1000" dirty="0"/>
          </a:p>
          <a:p>
            <a:pPr algn="just"/>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5"/>
          </p:nvPr>
        </p:nvSpPr>
        <p:spPr/>
        <p:txBody>
          <a:bodyPr/>
          <a:lstStyle/>
          <a:p>
            <a:pPr lvl="0"/>
            <a:r>
              <a:rPr lang="it-IT" dirty="0" smtClean="0"/>
              <a:t>02. EURES 2020</a:t>
            </a:r>
          </a:p>
          <a:p>
            <a:endParaRPr lang="it-IT" dirty="0"/>
          </a:p>
        </p:txBody>
      </p:sp>
      <p:sp>
        <p:nvSpPr>
          <p:cNvPr id="10" name="Text Placeholder 11"/>
          <p:cNvSpPr txBox="1">
            <a:spLocks/>
          </p:cNvSpPr>
          <p:nvPr/>
        </p:nvSpPr>
        <p:spPr>
          <a:xfrm>
            <a:off x="4086560" y="2376475"/>
            <a:ext cx="5832648" cy="4341813"/>
          </a:xfrm>
          <a:prstGeom prst="rect">
            <a:avLst/>
          </a:prstGeom>
        </p:spPr>
        <p:txBody>
          <a:bodyPr lIns="0" tIns="0" rIns="0" bIns="0">
            <a:noAutofit/>
          </a:bodyPr>
          <a:lstStyle>
            <a:lvl1pPr marL="0" indent="0" algn="l" defTabSz="1042988" rtl="0" eaLnBrk="0" fontAlgn="base" hangingPunct="0">
              <a:spcBef>
                <a:spcPct val="0"/>
              </a:spcBef>
              <a:spcAft>
                <a:spcPts val="425"/>
              </a:spcAft>
              <a:buClr>
                <a:schemeClr val="accent2"/>
              </a:buClr>
              <a:buFont typeface="Arial" charset="0"/>
              <a:defRPr lang="de-DE" sz="900" dirty="0" smtClean="0">
                <a:solidFill>
                  <a:srgbClr val="808080"/>
                </a:solidFill>
                <a:latin typeface="Calibri" pitchFamily="34" charset="0"/>
                <a:ea typeface="+mn-ea"/>
                <a:cs typeface="+mn-cs"/>
              </a:defRPr>
            </a:lvl1pPr>
            <a:lvl2pPr marL="0" indent="0" algn="l" defTabSz="1042988" rtl="0" eaLnBrk="0" fontAlgn="base" hangingPunct="0">
              <a:spcBef>
                <a:spcPct val="0"/>
              </a:spcBef>
              <a:spcAft>
                <a:spcPts val="425"/>
              </a:spcAft>
              <a:buClr>
                <a:srgbClr val="FFE600"/>
              </a:buClr>
              <a:buSzPct val="80000"/>
              <a:buFont typeface="Arial" charset="0"/>
              <a:buNone/>
              <a:defRPr lang="en-US" sz="900" b="1">
                <a:solidFill>
                  <a:srgbClr val="808080"/>
                </a:solidFill>
                <a:latin typeface="Calibri" pitchFamily="34" charset="0"/>
                <a:ea typeface="+mn-ea"/>
                <a:cs typeface="+mn-cs"/>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marL="171450" indent="-166688" algn="l" defTabSz="1042988" rtl="0" eaLnBrk="0" fontAlgn="base" hangingPunct="0">
              <a:spcBef>
                <a:spcPct val="0"/>
              </a:spcBef>
              <a:spcAft>
                <a:spcPts val="425"/>
              </a:spcAft>
              <a:buClr>
                <a:srgbClr val="1ADE00"/>
              </a:buClr>
              <a:buSzPct val="100000"/>
              <a:buFont typeface="Wingdings" pitchFamily="2" charset="2"/>
              <a:buChar char=""/>
              <a:defRPr lang="en-US" sz="900">
                <a:solidFill>
                  <a:srgbClr val="808080"/>
                </a:solidFill>
                <a:latin typeface="Calibri" pitchFamily="34" charset="0"/>
                <a:ea typeface="+mn-ea"/>
                <a:cs typeface="+mn-cs"/>
              </a:defRPr>
            </a:lvl4pPr>
            <a:lvl5pPr marL="338138" indent="-157163" algn="l" defTabSz="1042988" rtl="0" eaLnBrk="0" fontAlgn="base" hangingPunct="0">
              <a:spcBef>
                <a:spcPct val="0"/>
              </a:spcBef>
              <a:spcAft>
                <a:spcPts val="425"/>
              </a:spcAft>
              <a:buClr>
                <a:schemeClr val="bg1">
                  <a:lumMod val="85000"/>
                </a:schemeClr>
              </a:buClr>
              <a:buSzPct val="100000"/>
              <a:buFont typeface="Wingdings" pitchFamily="2" charset="2"/>
              <a:buChar char=""/>
              <a:defRPr lang="en-US" sz="900">
                <a:solidFill>
                  <a:srgbClr val="808080"/>
                </a:solidFill>
                <a:latin typeface="Calibri" pitchFamily="34" charset="0"/>
                <a:ea typeface="+mn-ea"/>
                <a:cs typeface="+mn-cs"/>
              </a:defRPr>
            </a:lvl5pPr>
            <a:lvl6pPr marL="13525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6pPr>
            <a:lvl7pPr marL="18097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7pPr>
            <a:lvl8pPr marL="22669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8pPr>
            <a:lvl9pPr marL="27241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9pPr>
          </a:lstStyle>
          <a:p>
            <a:r>
              <a:rPr lang="en-GB" sz="1400" dirty="0" smtClean="0"/>
              <a:t>The new pillars</a:t>
            </a:r>
          </a:p>
          <a:p>
            <a:pPr algn="just"/>
            <a:endParaRPr lang="en-GB" dirty="0" smtClean="0"/>
          </a:p>
          <a:p>
            <a:pPr algn="just"/>
            <a:r>
              <a:rPr lang="en-GB" sz="1000" dirty="0" smtClean="0"/>
              <a:t>The </a:t>
            </a:r>
            <a:r>
              <a:rPr lang="en-GB" sz="1000" dirty="0"/>
              <a:t>revision of the Commission Decision 2003/8/EC, implementing Regulation </a:t>
            </a:r>
            <a:r>
              <a:rPr lang="en-GB" sz="1000" dirty="0" smtClean="0"/>
              <a:t>492/2011 will set new operational objectives focusing on :</a:t>
            </a:r>
          </a:p>
          <a:p>
            <a:pPr marL="180975" indent="-180975" algn="just">
              <a:buFont typeface="Wingdings" pitchFamily="2" charset="2"/>
              <a:buChar char=""/>
            </a:pPr>
            <a:r>
              <a:rPr lang="en-GB" sz="1000" dirty="0"/>
              <a:t>e</a:t>
            </a:r>
            <a:r>
              <a:rPr lang="en-GB" sz="1000" dirty="0" smtClean="0"/>
              <a:t>mployment results (matching, placement </a:t>
            </a:r>
            <a:r>
              <a:rPr lang="en-GB" sz="1000" dirty="0"/>
              <a:t>and </a:t>
            </a:r>
            <a:r>
              <a:rPr lang="en-GB" sz="1000" dirty="0" smtClean="0"/>
              <a:t>recruitment),</a:t>
            </a:r>
            <a:endParaRPr lang="en-GB" sz="1000" dirty="0"/>
          </a:p>
          <a:p>
            <a:pPr marL="180975" indent="-180975" algn="just">
              <a:buFont typeface="Wingdings" pitchFamily="2" charset="2"/>
              <a:buChar char=""/>
            </a:pPr>
            <a:r>
              <a:rPr lang="en-US" sz="1000" dirty="0"/>
              <a:t>a</a:t>
            </a:r>
            <a:r>
              <a:rPr lang="en-US" sz="1000" dirty="0" smtClean="0"/>
              <a:t> better performing network,</a:t>
            </a:r>
            <a:endParaRPr lang="en-GB" sz="1000" dirty="0"/>
          </a:p>
          <a:p>
            <a:pPr marL="180975" indent="-180975" algn="just">
              <a:buFont typeface="Wingdings" pitchFamily="2" charset="2"/>
              <a:buChar char=""/>
            </a:pPr>
            <a:r>
              <a:rPr lang="en-GB" sz="1000" dirty="0" smtClean="0"/>
              <a:t>update of EURES </a:t>
            </a:r>
            <a:r>
              <a:rPr lang="en-GB" sz="1000" dirty="0"/>
              <a:t>service </a:t>
            </a:r>
            <a:r>
              <a:rPr lang="en-GB" sz="1000" dirty="0" smtClean="0"/>
              <a:t>catalogue.</a:t>
            </a:r>
            <a:endParaRPr lang="en-GB" sz="1000" dirty="0"/>
          </a:p>
          <a:p>
            <a:pPr algn="just">
              <a:lnSpc>
                <a:spcPct val="90000"/>
              </a:lnSpc>
            </a:pPr>
            <a:endParaRPr lang="en-GB" sz="1000" dirty="0" smtClean="0"/>
          </a:p>
          <a:p>
            <a:pPr algn="just">
              <a:lnSpc>
                <a:spcPct val="90000"/>
              </a:lnSpc>
            </a:pPr>
            <a:r>
              <a:rPr lang="en-US" sz="1000" dirty="0" smtClean="0"/>
              <a:t>By achieving these operational objectives EURES </a:t>
            </a:r>
            <a:r>
              <a:rPr lang="en-US" sz="1000" dirty="0"/>
              <a:t>will be transformed into an effective and efficient employment instrument using the full potential of Regulation 492/2011. </a:t>
            </a:r>
            <a:endParaRPr lang="en-US" sz="1000" dirty="0" smtClean="0"/>
          </a:p>
          <a:p>
            <a:pPr algn="just"/>
            <a:r>
              <a:rPr lang="en-US" sz="1000" dirty="0" smtClean="0"/>
              <a:t>To </a:t>
            </a:r>
            <a:r>
              <a:rPr lang="en-US" sz="1000" dirty="0"/>
              <a:t>the benefit of a better functioning  European labour </a:t>
            </a:r>
            <a:r>
              <a:rPr lang="en-US" sz="1000" dirty="0" smtClean="0"/>
              <a:t>market and in </a:t>
            </a:r>
            <a:r>
              <a:rPr lang="en-US" sz="1000" dirty="0"/>
              <a:t>conjunction with the other legislative initiatives to remove outstanding legal, tax and practical obstacles to the free movement of workers, </a:t>
            </a:r>
            <a:r>
              <a:rPr lang="en-US" sz="1000" dirty="0" smtClean="0"/>
              <a:t>reformed EURES </a:t>
            </a:r>
            <a:r>
              <a:rPr lang="en-US" sz="1000" dirty="0"/>
              <a:t>will create added value for jobseekers, job changers and </a:t>
            </a:r>
            <a:r>
              <a:rPr lang="en-US" sz="1000" dirty="0" smtClean="0"/>
              <a:t>employers</a:t>
            </a:r>
            <a:r>
              <a:rPr lang="en-US" sz="1000" dirty="0"/>
              <a:t>.</a:t>
            </a:r>
          </a:p>
          <a:p>
            <a:pPr algn="just"/>
            <a:endParaRPr lang="en-US" dirty="0"/>
          </a:p>
        </p:txBody>
      </p:sp>
      <p:sp>
        <p:nvSpPr>
          <p:cNvPr id="11" name="Text Placeholder 12"/>
          <p:cNvSpPr txBox="1">
            <a:spLocks/>
          </p:cNvSpPr>
          <p:nvPr/>
        </p:nvSpPr>
        <p:spPr>
          <a:xfrm>
            <a:off x="7326920" y="2329205"/>
            <a:ext cx="2592288" cy="4343011"/>
          </a:xfrm>
          <a:prstGeom prst="rect">
            <a:avLst/>
          </a:prstGeom>
        </p:spPr>
        <p:txBody>
          <a:bodyPr lIns="0" tIns="0" rIns="0" bIns="0">
            <a:noAutofit/>
          </a:bodyPr>
          <a:lstStyle>
            <a:lvl1pPr marL="0" indent="0" algn="l" defTabSz="1042988" rtl="0" eaLnBrk="0" fontAlgn="base" hangingPunct="0">
              <a:spcBef>
                <a:spcPct val="0"/>
              </a:spcBef>
              <a:spcAft>
                <a:spcPts val="425"/>
              </a:spcAft>
              <a:buClr>
                <a:schemeClr val="accent2"/>
              </a:buClr>
              <a:buFont typeface="Arial" charset="0"/>
              <a:defRPr lang="de-DE" sz="900" dirty="0" smtClean="0">
                <a:solidFill>
                  <a:srgbClr val="808080"/>
                </a:solidFill>
                <a:latin typeface="Calibri" pitchFamily="34" charset="0"/>
                <a:ea typeface="+mn-ea"/>
                <a:cs typeface="+mn-cs"/>
              </a:defRPr>
            </a:lvl1pPr>
            <a:lvl2pPr marL="0" indent="0" algn="l" defTabSz="1042988" rtl="0" eaLnBrk="0" fontAlgn="base" hangingPunct="0">
              <a:spcBef>
                <a:spcPct val="0"/>
              </a:spcBef>
              <a:spcAft>
                <a:spcPts val="425"/>
              </a:spcAft>
              <a:buClr>
                <a:srgbClr val="FFE600"/>
              </a:buClr>
              <a:buSzPct val="80000"/>
              <a:buFont typeface="Arial" charset="0"/>
              <a:buNone/>
              <a:defRPr lang="en-US" sz="900" b="1">
                <a:solidFill>
                  <a:srgbClr val="808080"/>
                </a:solidFill>
                <a:latin typeface="Calibri" pitchFamily="34" charset="0"/>
                <a:ea typeface="+mn-ea"/>
                <a:cs typeface="+mn-cs"/>
              </a:defRPr>
            </a:lvl2pPr>
            <a:lvl3pPr marL="358775" indent="-176213" algn="l" defTabSz="1042988" rtl="0" eaLnBrk="0" fontAlgn="base" hangingPunct="0">
              <a:spcBef>
                <a:spcPct val="0"/>
              </a:spcBef>
              <a:spcAft>
                <a:spcPts val="425"/>
              </a:spcAft>
              <a:buClr>
                <a:srgbClr val="A5A5A5"/>
              </a:buClr>
              <a:buSzPct val="80000"/>
              <a:buFont typeface="Arial" charset="0"/>
              <a:buChar char="►"/>
              <a:defRPr lang="it-IT" sz="900" b="1" noProof="0" dirty="0" smtClean="0">
                <a:solidFill>
                  <a:srgbClr val="808080"/>
                </a:solidFill>
                <a:latin typeface="Calibri" pitchFamily="34" charset="0"/>
                <a:ea typeface="+mn-ea"/>
                <a:cs typeface="+mn-cs"/>
              </a:defRPr>
            </a:lvl3pPr>
            <a:lvl4pPr marL="171450" indent="-166688" algn="l" defTabSz="1042988" rtl="0" eaLnBrk="0" fontAlgn="base" hangingPunct="0">
              <a:spcBef>
                <a:spcPct val="0"/>
              </a:spcBef>
              <a:spcAft>
                <a:spcPts val="425"/>
              </a:spcAft>
              <a:buClr>
                <a:srgbClr val="1ADE00"/>
              </a:buClr>
              <a:buSzPct val="100000"/>
              <a:buFont typeface="Wingdings" pitchFamily="2" charset="2"/>
              <a:buChar char=""/>
              <a:defRPr lang="en-US" sz="900">
                <a:solidFill>
                  <a:srgbClr val="808080"/>
                </a:solidFill>
                <a:latin typeface="Calibri" pitchFamily="34" charset="0"/>
                <a:ea typeface="+mn-ea"/>
                <a:cs typeface="+mn-cs"/>
              </a:defRPr>
            </a:lvl4pPr>
            <a:lvl5pPr marL="338138" indent="-157163" algn="l" defTabSz="1042988" rtl="0" eaLnBrk="0" fontAlgn="base" hangingPunct="0">
              <a:spcBef>
                <a:spcPct val="0"/>
              </a:spcBef>
              <a:spcAft>
                <a:spcPts val="425"/>
              </a:spcAft>
              <a:buClr>
                <a:schemeClr val="bg1">
                  <a:lumMod val="85000"/>
                </a:schemeClr>
              </a:buClr>
              <a:buSzPct val="100000"/>
              <a:buFont typeface="Wingdings" pitchFamily="2" charset="2"/>
              <a:buChar char=""/>
              <a:defRPr lang="en-US" sz="900">
                <a:solidFill>
                  <a:srgbClr val="808080"/>
                </a:solidFill>
                <a:latin typeface="Calibri" pitchFamily="34" charset="0"/>
                <a:ea typeface="+mn-ea"/>
                <a:cs typeface="+mn-cs"/>
              </a:defRPr>
            </a:lvl5pPr>
            <a:lvl6pPr marL="13525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6pPr>
            <a:lvl7pPr marL="18097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7pPr>
            <a:lvl8pPr marL="22669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8pPr>
            <a:lvl9pPr marL="2724150" indent="-174625" algn="l" defTabSz="1042988" rtl="0" eaLnBrk="0" fontAlgn="base" hangingPunct="0">
              <a:spcBef>
                <a:spcPct val="0"/>
              </a:spcBef>
              <a:spcAft>
                <a:spcPct val="50000"/>
              </a:spcAft>
              <a:buClr>
                <a:schemeClr val="accent2"/>
              </a:buClr>
              <a:buFont typeface="Arial" charset="0"/>
              <a:buChar char="►"/>
              <a:defRPr sz="900">
                <a:solidFill>
                  <a:srgbClr val="000000"/>
                </a:solidFill>
                <a:latin typeface="+mn-lt"/>
              </a:defRPr>
            </a:lvl9pPr>
          </a:lstStyle>
          <a:p>
            <a:pPr algn="just">
              <a:lnSpc>
                <a:spcPct val="90000"/>
              </a:lnSpc>
            </a:pPr>
            <a:endParaRPr lang="en-US" dirty="0"/>
          </a:p>
          <a:p>
            <a:pPr algn="just"/>
            <a:endParaRPr lang="en-US" dirty="0"/>
          </a:p>
        </p:txBody>
      </p:sp>
      <p:sp>
        <p:nvSpPr>
          <p:cNvPr id="6" name="Title 10"/>
          <p:cNvSpPr>
            <a:spLocks noGrp="1"/>
          </p:cNvSpPr>
          <p:nvPr>
            <p:ph type="title"/>
          </p:nvPr>
        </p:nvSpPr>
        <p:spPr>
          <a:xfrm>
            <a:off x="4014552" y="1260351"/>
            <a:ext cx="5916642" cy="369332"/>
          </a:xfrm>
        </p:spPr>
        <p:txBody>
          <a:bodyPr/>
          <a:lstStyle/>
          <a:p>
            <a:r>
              <a:rPr lang="en-GB" dirty="0" smtClean="0"/>
              <a:t>EURES Reform pillars</a:t>
            </a:r>
            <a:endParaRPr lang="en-GB" dirty="0"/>
          </a:p>
        </p:txBody>
      </p:sp>
      <p:pic>
        <p:nvPicPr>
          <p:cNvPr id="36865" name="Picture 1"/>
          <p:cNvPicPr>
            <a:picLocks noChangeAspect="1" noChangeArrowheads="1"/>
          </p:cNvPicPr>
          <p:nvPr/>
        </p:nvPicPr>
        <p:blipFill>
          <a:blip r:embed="rId2" cstate="print"/>
          <a:srcRect/>
          <a:stretch>
            <a:fillRect/>
          </a:stretch>
        </p:blipFill>
        <p:spPr bwMode="auto">
          <a:xfrm>
            <a:off x="918208" y="2412479"/>
            <a:ext cx="2484275" cy="42126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oposal template">
  <a:themeElements>
    <a:clrScheme name="blank 1">
      <a:dk1>
        <a:srgbClr val="000000"/>
      </a:dk1>
      <a:lt1>
        <a:srgbClr val="FFFFFF"/>
      </a:lt1>
      <a:dk2>
        <a:srgbClr val="646464"/>
      </a:dk2>
      <a:lt2>
        <a:srgbClr val="808080"/>
      </a:lt2>
      <a:accent1>
        <a:srgbClr val="A5A5A5"/>
      </a:accent1>
      <a:accent2>
        <a:srgbClr val="FFE600"/>
      </a:accent2>
      <a:accent3>
        <a:srgbClr val="FFFFFF"/>
      </a:accent3>
      <a:accent4>
        <a:srgbClr val="000000"/>
      </a:accent4>
      <a:accent5>
        <a:srgbClr val="CFCFCF"/>
      </a:accent5>
      <a:accent6>
        <a:srgbClr val="E7D000"/>
      </a:accent6>
      <a:hlink>
        <a:srgbClr val="CCCCCC"/>
      </a:hlink>
      <a:folHlink>
        <a:srgbClr val="EEEEEE"/>
      </a:folHlink>
    </a:clrScheme>
    <a:fontScheme name="Ernst &amp; Young">
      <a:majorFont>
        <a:latin typeface="EYInterstate"/>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accent4"/>
          </a:solidFill>
          <a:prstDash val="solid"/>
          <a:round/>
          <a:headEnd type="none" w="med" len="med"/>
          <a:tailEnd type="none" w="med" len="med"/>
        </a:ln>
        <a:effectLst/>
      </a:spPr>
      <a:bodyPr vert="horz" wrap="square" lIns="72000" tIns="72000" rIns="36000" bIns="36000" numCol="1" rtlCol="0" anchor="t" anchorCtr="0" compatLnSpc="1">
        <a:prstTxWarp prst="textNoShape">
          <a:avLst/>
        </a:prstTxWarp>
        <a:noAutofit/>
      </a:bodyPr>
      <a:lstStyle>
        <a:def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defRPr kumimoji="0" sz="900" b="0" i="0" u="none" strike="noStrike" cap="none" normalizeH="0" baseline="0" smtClean="0">
            <a:ln>
              <a:noFill/>
            </a:ln>
            <a:solidFill>
              <a:schemeClr val="tx1"/>
            </a:solidFill>
            <a:effectLst/>
            <a:latin typeface="EYInterstate Light" pitchFamily="2" charset="0"/>
          </a:defRPr>
        </a:defPPr>
      </a:lstStyle>
    </a:spDef>
    <a:lnDef>
      <a:spPr bwMode="auto">
        <a:xfrm>
          <a:off x="0" y="0"/>
          <a:ext cx="1" cy="1"/>
        </a:xfrm>
        <a:custGeom>
          <a:avLst/>
          <a:gdLst/>
          <a:ahLst/>
          <a:cxnLst/>
          <a:rect l="0" t="0" r="0" b="0"/>
          <a:pathLst/>
        </a:custGeom>
        <a:solidFill>
          <a:schemeClr val="folHlink"/>
        </a:solidFill>
        <a:ln w="12700" cap="flat" cmpd="sng" algn="ctr">
          <a:solidFill>
            <a:schemeClr val="bg2"/>
          </a:solid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95363" rtl="0" eaLnBrk="1" fontAlgn="base" latinLnBrk="0" hangingPunct="1">
          <a:lnSpc>
            <a:spcPct val="100000"/>
          </a:lnSpc>
          <a:spcBef>
            <a:spcPct val="0"/>
          </a:spcBef>
          <a:spcAft>
            <a:spcPct val="50000"/>
          </a:spcAft>
          <a:buClr>
            <a:schemeClr val="accent2"/>
          </a:buClr>
          <a:buSzPct val="80000"/>
          <a:buFont typeface="Arial" charset="0"/>
          <a:buNone/>
          <a:tabLst/>
          <a:defRPr kumimoji="0" lang="en-US" sz="900" b="0" i="0" u="none" strike="noStrike" cap="none" normalizeH="0" baseline="0" smtClean="0">
            <a:ln>
              <a:noFill/>
            </a:ln>
            <a:solidFill>
              <a:schemeClr val="tx1"/>
            </a:solidFill>
            <a:effectLst/>
            <a:latin typeface="EYInterstate Light" pitchFamily="2" charset="0"/>
          </a:defRPr>
        </a:defPPr>
      </a:lstStyle>
    </a:lnDef>
    <a:txDef>
      <a:spPr>
        <a:noFill/>
      </a:spPr>
      <a:bodyPr wrap="square" lIns="0" tIns="0" rIns="0" bIns="0" rtlCol="0">
        <a:spAutoFit/>
      </a:bodyPr>
      <a:lstStyle>
        <a:defPPr>
          <a:spcAft>
            <a:spcPts val="600"/>
          </a:spcAft>
          <a:defRPr smtClean="0"/>
        </a:defPPr>
      </a:lstStyle>
    </a:txDef>
  </a:objectDefaults>
  <a:extraClrSchemeLst>
    <a:extraClrScheme>
      <a:clrScheme name="blank 1">
        <a:dk1>
          <a:srgbClr val="000000"/>
        </a:dk1>
        <a:lt1>
          <a:srgbClr val="FFFFFF"/>
        </a:lt1>
        <a:dk2>
          <a:srgbClr val="646464"/>
        </a:dk2>
        <a:lt2>
          <a:srgbClr val="808080"/>
        </a:lt2>
        <a:accent1>
          <a:srgbClr val="A5A5A5"/>
        </a:accent1>
        <a:accent2>
          <a:srgbClr val="FFE600"/>
        </a:accent2>
        <a:accent3>
          <a:srgbClr val="FFFFFF"/>
        </a:accent3>
        <a:accent4>
          <a:srgbClr val="000000"/>
        </a:accent4>
        <a:accent5>
          <a:srgbClr val="CFCFCF"/>
        </a:accent5>
        <a:accent6>
          <a:srgbClr val="E7D000"/>
        </a:accent6>
        <a:hlink>
          <a:srgbClr val="CCCCCC"/>
        </a:hlink>
        <a:folHlink>
          <a:srgbClr val="EEEEE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FDC204"/>
      </a:dk2>
      <a:lt2>
        <a:srgbClr val="FFFFFF"/>
      </a:lt2>
      <a:accent1>
        <a:srgbClr val="F00000"/>
      </a:accent1>
      <a:accent2>
        <a:srgbClr val="00B511"/>
      </a:accent2>
      <a:accent3>
        <a:srgbClr val="FFFFFF"/>
      </a:accent3>
      <a:accent4>
        <a:srgbClr val="000000"/>
      </a:accent4>
      <a:accent5>
        <a:srgbClr val="F6AAAA"/>
      </a:accent5>
      <a:accent6>
        <a:srgbClr val="00A40E"/>
      </a:accent6>
      <a:hlink>
        <a:srgbClr val="F66708"/>
      </a:hlink>
      <a:folHlink>
        <a:srgbClr val="0097E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7771</TotalTime>
  <Words>7762</Words>
  <Application>Microsoft Office PowerPoint</Application>
  <PresentationFormat>Custom</PresentationFormat>
  <Paragraphs>572</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Proposal template</vt:lpstr>
      <vt:lpstr>Slide 1</vt:lpstr>
      <vt:lpstr>Slide 2</vt:lpstr>
      <vt:lpstr>History and objectives</vt:lpstr>
      <vt:lpstr>Structure and functioning</vt:lpstr>
      <vt:lpstr>EURES at cross border level</vt:lpstr>
      <vt:lpstr>Slide 6</vt:lpstr>
      <vt:lpstr>EURES Reform</vt:lpstr>
      <vt:lpstr>EURES Reform: legal framework</vt:lpstr>
      <vt:lpstr>EURES Reform pillars</vt:lpstr>
      <vt:lpstr>EURES Reform pillars</vt:lpstr>
      <vt:lpstr>EURES Reform pillars</vt:lpstr>
      <vt:lpstr>EURES Reform pillars</vt:lpstr>
      <vt:lpstr>Slide 13</vt:lpstr>
      <vt:lpstr>Slide 14</vt:lpstr>
      <vt:lpstr>Slide 15</vt:lpstr>
      <vt:lpstr>Slide 16</vt:lpstr>
      <vt:lpstr>Slide 17</vt:lpstr>
      <vt:lpstr>Slide 18</vt:lpstr>
      <vt:lpstr>Slide 19</vt:lpstr>
      <vt:lpstr>Slide 20</vt:lpstr>
      <vt:lpstr>Charter definition and role</vt:lpstr>
      <vt:lpstr>Skills and tasks of an EURES Adviser</vt:lpstr>
      <vt:lpstr>Being an EURES Adviser</vt:lpstr>
      <vt:lpstr>Slide 24</vt:lpstr>
      <vt:lpstr>Qualified staff – key for the success of EURES</vt:lpstr>
      <vt:lpstr>Current structure of EURES training and Initial Training</vt:lpstr>
      <vt:lpstr>EURES Advanced Training</vt:lpstr>
      <vt:lpstr>Virtual training and other training activities</vt:lpstr>
      <vt:lpstr>Slide 29</vt:lpstr>
      <vt:lpstr>Integration of EURES into the PES</vt:lpstr>
      <vt:lpstr>Common strategy for EURES and PES</vt:lpstr>
      <vt:lpstr>Tools and instruments for enhancing integration</vt:lpstr>
      <vt:lpstr>One best practice: Germany</vt:lpstr>
      <vt:lpstr>One best practice: Cross border Partnership Northern Ireland - Ireland</vt:lpstr>
      <vt:lpstr>One best practice: Sweden</vt:lpstr>
      <vt:lpstr>Slide 36</vt:lpstr>
      <vt:lpstr>EURES supports Capgemini</vt:lpstr>
      <vt:lpstr>EURES supports Euroccor</vt:lpstr>
      <vt:lpstr>EURES supports SMEs</vt:lpstr>
      <vt:lpstr>EURES supports Seven Seas Group</vt:lpstr>
      <vt:lpstr>EURES supports Volvo</vt:lpstr>
      <vt:lpstr>EURES supports young Europeans to “job tasting”</vt:lpstr>
      <vt:lpstr>Slide 43</vt:lpstr>
    </vt:vector>
  </TitlesOfParts>
  <Company>Ernst &amp; Young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Ernst&amp;Young</dc:creator>
  <cp:lastModifiedBy>Raffaella Lenza</cp:lastModifiedBy>
  <cp:revision>2245</cp:revision>
  <cp:lastPrinted>2012-10-01T14:19:25Z</cp:lastPrinted>
  <dcterms:created xsi:type="dcterms:W3CDTF">2007-12-04T13:24:03Z</dcterms:created>
  <dcterms:modified xsi:type="dcterms:W3CDTF">2012-10-03T17:50:13Z</dcterms:modified>
</cp:coreProperties>
</file>